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35"/>
  </p:notesMasterIdLst>
  <p:sldIdLst>
    <p:sldId id="256" r:id="rId3"/>
    <p:sldId id="267" r:id="rId4"/>
    <p:sldId id="264" r:id="rId5"/>
    <p:sldId id="265" r:id="rId6"/>
    <p:sldId id="280" r:id="rId7"/>
    <p:sldId id="279" r:id="rId8"/>
    <p:sldId id="281" r:id="rId9"/>
    <p:sldId id="286" r:id="rId10"/>
    <p:sldId id="274" r:id="rId11"/>
    <p:sldId id="273" r:id="rId12"/>
    <p:sldId id="290" r:id="rId13"/>
    <p:sldId id="283" r:id="rId14"/>
    <p:sldId id="276" r:id="rId15"/>
    <p:sldId id="296" r:id="rId16"/>
    <p:sldId id="292" r:id="rId17"/>
    <p:sldId id="293" r:id="rId18"/>
    <p:sldId id="291" r:id="rId19"/>
    <p:sldId id="294" r:id="rId20"/>
    <p:sldId id="295" r:id="rId21"/>
    <p:sldId id="298" r:id="rId22"/>
    <p:sldId id="284" r:id="rId23"/>
    <p:sldId id="285" r:id="rId24"/>
    <p:sldId id="257" r:id="rId25"/>
    <p:sldId id="268" r:id="rId26"/>
    <p:sldId id="269" r:id="rId27"/>
    <p:sldId id="270" r:id="rId28"/>
    <p:sldId id="259" r:id="rId29"/>
    <p:sldId id="263" r:id="rId30"/>
    <p:sldId id="297" r:id="rId31"/>
    <p:sldId id="289" r:id="rId32"/>
    <p:sldId id="288" r:id="rId33"/>
    <p:sldId id="28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69B4A-7097-7846-8724-6E52DD6BF839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31BFD-52F9-224B-BDD1-0860877551FC}">
      <dgm:prSet custT="1"/>
      <dgm:spPr/>
      <dgm:t>
        <a:bodyPr/>
        <a:lstStyle/>
        <a:p>
          <a:pPr rtl="0"/>
          <a:r>
            <a:rPr lang="th-TH" sz="2800" dirty="0" smtClean="0">
              <a:solidFill>
                <a:schemeClr val="tx1"/>
              </a:solidFill>
            </a:rPr>
            <a:t>ปัญหา</a:t>
          </a:r>
          <a:endParaRPr lang="th-TH" sz="2800" dirty="0">
            <a:solidFill>
              <a:schemeClr val="tx1"/>
            </a:solidFill>
          </a:endParaRPr>
        </a:p>
      </dgm:t>
    </dgm:pt>
    <dgm:pt modelId="{5E1E55CD-F620-3C47-B404-EB9805BF7790}" type="parTrans" cxnId="{5DD00A98-9263-E043-8C0E-B82318D6D32C}">
      <dgm:prSet/>
      <dgm:spPr/>
      <dgm:t>
        <a:bodyPr/>
        <a:lstStyle/>
        <a:p>
          <a:endParaRPr lang="en-US"/>
        </a:p>
      </dgm:t>
    </dgm:pt>
    <dgm:pt modelId="{61A1A8EA-FFDB-A046-848F-DBBEDA43B1C0}" type="sibTrans" cxnId="{5DD00A98-9263-E043-8C0E-B82318D6D32C}">
      <dgm:prSet/>
      <dgm:spPr/>
      <dgm:t>
        <a:bodyPr/>
        <a:lstStyle/>
        <a:p>
          <a:endParaRPr lang="en-US"/>
        </a:p>
      </dgm:t>
    </dgm:pt>
    <dgm:pt modelId="{89B47FF7-BF53-9641-9E06-576937A4CEC0}">
      <dgm:prSet custT="1"/>
      <dgm:spPr/>
      <dgm:t>
        <a:bodyPr/>
        <a:lstStyle/>
        <a:p>
          <a:pPr rtl="0"/>
          <a:r>
            <a:rPr lang="th-TH" sz="2400" dirty="0" smtClean="0">
              <a:solidFill>
                <a:srgbClr val="000000"/>
              </a:solidFill>
            </a:rPr>
            <a:t>การแก้ปัญหา</a:t>
          </a:r>
          <a:endParaRPr lang="th-TH" sz="2400" dirty="0">
            <a:solidFill>
              <a:srgbClr val="000000"/>
            </a:solidFill>
          </a:endParaRPr>
        </a:p>
      </dgm:t>
    </dgm:pt>
    <dgm:pt modelId="{3478CB0D-5EA4-4942-8270-D2D0BF8A2F8C}" type="parTrans" cxnId="{793E4C2A-9777-7545-8875-2BD2AD027AE4}">
      <dgm:prSet/>
      <dgm:spPr/>
      <dgm:t>
        <a:bodyPr/>
        <a:lstStyle/>
        <a:p>
          <a:endParaRPr lang="en-US"/>
        </a:p>
      </dgm:t>
    </dgm:pt>
    <dgm:pt modelId="{76F0D665-2CD6-EA47-B4E0-83747AE33281}" type="sibTrans" cxnId="{793E4C2A-9777-7545-8875-2BD2AD027AE4}">
      <dgm:prSet/>
      <dgm:spPr/>
      <dgm:t>
        <a:bodyPr/>
        <a:lstStyle/>
        <a:p>
          <a:endParaRPr lang="en-US"/>
        </a:p>
      </dgm:t>
    </dgm:pt>
    <dgm:pt modelId="{59AB14BB-567A-2B43-98A9-FC668DF6443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000" dirty="0" smtClean="0"/>
            <a:t> </a:t>
          </a:r>
          <a:r>
            <a:rPr lang="th-TH" sz="3000" b="1" dirty="0" smtClean="0"/>
            <a:t>ประเทศส่วน</a:t>
          </a:r>
          <a:r>
            <a:rPr lang="th-TH" sz="3000" b="1" dirty="0" smtClean="0"/>
            <a:t>ใหญ่กำลัง</a:t>
          </a:r>
          <a:r>
            <a:rPr lang="th-TH" sz="3000" b="1" dirty="0" smtClean="0"/>
            <a:t>พัฒนา</a:t>
          </a:r>
          <a:r>
            <a:rPr lang="th-TH" sz="3000" b="1" dirty="0" smtClean="0"/>
            <a:t>และยากจน</a:t>
          </a:r>
          <a:endParaRPr lang="th-TH" sz="3000" b="1" dirty="0" smtClean="0"/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/>
        </a:p>
      </dgm:t>
    </dgm:pt>
    <dgm:pt modelId="{8B42C5BD-FABD-F54A-A871-0FC8C63E5FB9}" type="parTrans" cxnId="{349DDDF7-1185-3046-842A-B2ED49DF2BA6}">
      <dgm:prSet/>
      <dgm:spPr/>
      <dgm:t>
        <a:bodyPr/>
        <a:lstStyle/>
        <a:p>
          <a:endParaRPr lang="en-US"/>
        </a:p>
      </dgm:t>
    </dgm:pt>
    <dgm:pt modelId="{FC58CD41-2E8C-154A-ABF5-FB2C997CC522}" type="sibTrans" cxnId="{349DDDF7-1185-3046-842A-B2ED49DF2BA6}">
      <dgm:prSet/>
      <dgm:spPr/>
      <dgm:t>
        <a:bodyPr/>
        <a:lstStyle/>
        <a:p>
          <a:endParaRPr lang="en-US"/>
        </a:p>
      </dgm:t>
    </dgm:pt>
    <dgm:pt modelId="{A7B511B8-9173-3B44-8D31-742B3A58493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dirty="0" smtClean="0"/>
            <a:t>เกิดความ</a:t>
          </a:r>
          <a:r>
            <a:rPr lang="th-TH" sz="3200" b="1" dirty="0" smtClean="0"/>
            <a:t>ร่วมมือทางเศรษฐกิจ</a:t>
          </a:r>
        </a:p>
        <a:p>
          <a:pPr marL="285750" indent="0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/>
        </a:p>
      </dgm:t>
    </dgm:pt>
    <dgm:pt modelId="{B4747CB0-3DFF-3445-8739-ECA6056E4FB4}" type="parTrans" cxnId="{ED8CCCCF-D65B-EF4C-9834-D20E713741A2}">
      <dgm:prSet/>
      <dgm:spPr/>
      <dgm:t>
        <a:bodyPr/>
        <a:lstStyle/>
        <a:p>
          <a:endParaRPr lang="en-US"/>
        </a:p>
      </dgm:t>
    </dgm:pt>
    <dgm:pt modelId="{EDC19C07-3CBD-EB4C-91C9-97076701073B}" type="sibTrans" cxnId="{ED8CCCCF-D65B-EF4C-9834-D20E713741A2}">
      <dgm:prSet/>
      <dgm:spPr/>
      <dgm:t>
        <a:bodyPr/>
        <a:lstStyle/>
        <a:p>
          <a:endParaRPr lang="en-US"/>
        </a:p>
      </dgm:t>
    </dgm:pt>
    <dgm:pt modelId="{FDBD6AAF-5E5F-7B4B-B352-742F98822E57}">
      <dgm:prSet custT="1"/>
      <dgm:spPr/>
      <dgm:t>
        <a:bodyPr/>
        <a:lstStyle/>
        <a:p>
          <a:r>
            <a:rPr lang="th-TH" sz="2000" dirty="0" smtClean="0">
              <a:solidFill>
                <a:srgbClr val="000000"/>
              </a:solidFill>
            </a:rPr>
            <a:t>ผลกระทบจากการแก้ปัญหา</a:t>
          </a:r>
          <a:endParaRPr lang="en-US" sz="2000" dirty="0">
            <a:solidFill>
              <a:srgbClr val="000000"/>
            </a:solidFill>
          </a:endParaRPr>
        </a:p>
      </dgm:t>
    </dgm:pt>
    <dgm:pt modelId="{AF977CB5-0F6C-F949-9657-12219BB7999B}" type="parTrans" cxnId="{F3CC986B-F941-854B-82A2-DC4707C7325A}">
      <dgm:prSet/>
      <dgm:spPr/>
      <dgm:t>
        <a:bodyPr/>
        <a:lstStyle/>
        <a:p>
          <a:endParaRPr lang="en-US"/>
        </a:p>
      </dgm:t>
    </dgm:pt>
    <dgm:pt modelId="{C99134DC-0D20-A248-9A1C-F2053C12E058}" type="sibTrans" cxnId="{F3CC986B-F941-854B-82A2-DC4707C7325A}">
      <dgm:prSet/>
      <dgm:spPr/>
      <dgm:t>
        <a:bodyPr/>
        <a:lstStyle/>
        <a:p>
          <a:endParaRPr lang="en-US"/>
        </a:p>
      </dgm:t>
    </dgm:pt>
    <dgm:pt modelId="{966E124C-F691-BB48-822C-3D6A0BE276F1}">
      <dgm:prSet/>
      <dgm:spPr/>
      <dgm:t>
        <a:bodyPr/>
        <a:lstStyle/>
        <a:p>
          <a:r>
            <a:rPr lang="th-TH" b="1" dirty="0" smtClean="0"/>
            <a:t>ผลกระทบด้านสังคมและวัฒนธรรม</a:t>
          </a:r>
          <a:endParaRPr lang="en-US" b="1" dirty="0"/>
        </a:p>
      </dgm:t>
    </dgm:pt>
    <dgm:pt modelId="{F24B59F2-826E-6F43-9F61-17A5566E954F}" type="parTrans" cxnId="{ED9D7541-9289-F845-9A4B-57F914966D3E}">
      <dgm:prSet/>
      <dgm:spPr/>
      <dgm:t>
        <a:bodyPr/>
        <a:lstStyle/>
        <a:p>
          <a:endParaRPr lang="en-US"/>
        </a:p>
      </dgm:t>
    </dgm:pt>
    <dgm:pt modelId="{5D5D4221-E768-B74B-B2BA-0D6C3EEBDE62}" type="sibTrans" cxnId="{ED9D7541-9289-F845-9A4B-57F914966D3E}">
      <dgm:prSet/>
      <dgm:spPr/>
      <dgm:t>
        <a:bodyPr/>
        <a:lstStyle/>
        <a:p>
          <a:endParaRPr lang="en-US"/>
        </a:p>
      </dgm:t>
    </dgm:pt>
    <dgm:pt modelId="{157AD510-BF15-7849-AAD3-BA58A75D3096}">
      <dgm:prSet custT="1"/>
      <dgm:spPr/>
      <dgm:t>
        <a:bodyPr/>
        <a:lstStyle/>
        <a:p>
          <a:r>
            <a:rPr lang="th-TH" sz="2000" dirty="0" smtClean="0">
              <a:solidFill>
                <a:srgbClr val="000000"/>
              </a:solidFill>
            </a:rPr>
            <a:t>การแก้ปัญหา</a:t>
          </a:r>
          <a:endParaRPr lang="en-US" sz="2000" dirty="0">
            <a:solidFill>
              <a:srgbClr val="000000"/>
            </a:solidFill>
          </a:endParaRPr>
        </a:p>
      </dgm:t>
    </dgm:pt>
    <dgm:pt modelId="{722A1CBB-D917-414C-BA0F-DB8E0D1C89CD}" type="parTrans" cxnId="{746F5C7A-7C00-F547-A0E4-81B7EF6C47A3}">
      <dgm:prSet/>
      <dgm:spPr/>
      <dgm:t>
        <a:bodyPr/>
        <a:lstStyle/>
        <a:p>
          <a:endParaRPr lang="en-US"/>
        </a:p>
      </dgm:t>
    </dgm:pt>
    <dgm:pt modelId="{5C398553-5169-1146-B757-532FB8646DD4}" type="sibTrans" cxnId="{746F5C7A-7C00-F547-A0E4-81B7EF6C47A3}">
      <dgm:prSet/>
      <dgm:spPr/>
      <dgm:t>
        <a:bodyPr/>
        <a:lstStyle/>
        <a:p>
          <a:endParaRPr lang="en-US"/>
        </a:p>
      </dgm:t>
    </dgm:pt>
    <dgm:pt modelId="{375F18C0-1AD9-7640-9791-AF9FEF9E303D}">
      <dgm:prSet/>
      <dgm:spPr/>
      <dgm:t>
        <a:bodyPr/>
        <a:lstStyle/>
        <a:p>
          <a:r>
            <a:rPr lang="th-TH" b="1" dirty="0" smtClean="0"/>
            <a:t>ความร่วมมือทางสังคมและวัฒนธรรม</a:t>
          </a:r>
          <a:endParaRPr lang="en-US" b="1" dirty="0"/>
        </a:p>
      </dgm:t>
    </dgm:pt>
    <dgm:pt modelId="{C4AB4600-F0D5-2E40-96D5-D8C841D32C2E}" type="parTrans" cxnId="{D447ED07-286C-D143-BE99-64FB710D1F53}">
      <dgm:prSet/>
      <dgm:spPr/>
      <dgm:t>
        <a:bodyPr/>
        <a:lstStyle/>
        <a:p>
          <a:endParaRPr lang="en-US"/>
        </a:p>
      </dgm:t>
    </dgm:pt>
    <dgm:pt modelId="{FACE3191-904F-C640-B3E0-94800BA30694}" type="sibTrans" cxnId="{D447ED07-286C-D143-BE99-64FB710D1F53}">
      <dgm:prSet/>
      <dgm:spPr/>
      <dgm:t>
        <a:bodyPr/>
        <a:lstStyle/>
        <a:p>
          <a:endParaRPr lang="en-US"/>
        </a:p>
      </dgm:t>
    </dgm:pt>
    <dgm:pt modelId="{8BC44415-CF3C-6E4C-9027-AAB16B78FCFA}" type="pres">
      <dgm:prSet presAssocID="{87B69B4A-7097-7846-8724-6E52DD6BF8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30E3B-995F-834B-BD47-BE35083FB5D6}" type="pres">
      <dgm:prSet presAssocID="{3E831BFD-52F9-224B-BDD1-0860877551FC}" presName="composite" presStyleCnt="0"/>
      <dgm:spPr/>
    </dgm:pt>
    <dgm:pt modelId="{F8D00A4A-1485-9448-B0CA-39451CB774DF}" type="pres">
      <dgm:prSet presAssocID="{3E831BFD-52F9-224B-BDD1-0860877551F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4BCB2-DB60-6747-A507-7E13902CABF4}" type="pres">
      <dgm:prSet presAssocID="{3E831BFD-52F9-224B-BDD1-0860877551F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961A2-3B47-5747-A6D2-C046E63D9A9A}" type="pres">
      <dgm:prSet presAssocID="{61A1A8EA-FFDB-A046-848F-DBBEDA43B1C0}" presName="sp" presStyleCnt="0"/>
      <dgm:spPr/>
    </dgm:pt>
    <dgm:pt modelId="{AAB482AA-8DEA-8B48-B69F-F56D0231E215}" type="pres">
      <dgm:prSet presAssocID="{89B47FF7-BF53-9641-9E06-576937A4CEC0}" presName="composite" presStyleCnt="0"/>
      <dgm:spPr/>
    </dgm:pt>
    <dgm:pt modelId="{52E6556F-4622-0C43-9EB0-0137B22215B8}" type="pres">
      <dgm:prSet presAssocID="{89B47FF7-BF53-9641-9E06-576937A4CEC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026AD-B215-7747-BBB8-33A2674CF5FC}" type="pres">
      <dgm:prSet presAssocID="{89B47FF7-BF53-9641-9E06-576937A4CEC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94F18-C73F-3246-9169-C6EDD57B8B9E}" type="pres">
      <dgm:prSet presAssocID="{76F0D665-2CD6-EA47-B4E0-83747AE33281}" presName="sp" presStyleCnt="0"/>
      <dgm:spPr/>
    </dgm:pt>
    <dgm:pt modelId="{B0B5F00E-AAC2-4842-B086-25E487FA0D41}" type="pres">
      <dgm:prSet presAssocID="{FDBD6AAF-5E5F-7B4B-B352-742F98822E57}" presName="composite" presStyleCnt="0"/>
      <dgm:spPr/>
    </dgm:pt>
    <dgm:pt modelId="{29995EC1-288E-CC47-A713-A40FFC6E7530}" type="pres">
      <dgm:prSet presAssocID="{FDBD6AAF-5E5F-7B4B-B352-742F98822E5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B4DC5-AE40-CA4A-ADA3-0306A791B648}" type="pres">
      <dgm:prSet presAssocID="{FDBD6AAF-5E5F-7B4B-B352-742F98822E5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4E63B-D88E-8D4D-8C5F-4089D68269E4}" type="pres">
      <dgm:prSet presAssocID="{C99134DC-0D20-A248-9A1C-F2053C12E058}" presName="sp" presStyleCnt="0"/>
      <dgm:spPr/>
    </dgm:pt>
    <dgm:pt modelId="{863F577E-35AA-F34D-951A-0BAD88A12A46}" type="pres">
      <dgm:prSet presAssocID="{157AD510-BF15-7849-AAD3-BA58A75D3096}" presName="composite" presStyleCnt="0"/>
      <dgm:spPr/>
    </dgm:pt>
    <dgm:pt modelId="{15B2EF91-71AB-0347-B63F-F19C8069A2AC}" type="pres">
      <dgm:prSet presAssocID="{157AD510-BF15-7849-AAD3-BA58A75D309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E24D8-4047-F547-9368-2A42D89A53A2}" type="pres">
      <dgm:prSet presAssocID="{157AD510-BF15-7849-AAD3-BA58A75D309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F2CCE-7D0B-9C48-B2E1-C63F5D27452D}" type="presOf" srcId="{966E124C-F691-BB48-822C-3D6A0BE276F1}" destId="{710B4DC5-AE40-CA4A-ADA3-0306A791B648}" srcOrd="0" destOrd="0" presId="urn:microsoft.com/office/officeart/2005/8/layout/chevron2"/>
    <dgm:cxn modelId="{1ED26120-1B6D-9F44-93C5-6198EB5F7F92}" type="presOf" srcId="{89B47FF7-BF53-9641-9E06-576937A4CEC0}" destId="{52E6556F-4622-0C43-9EB0-0137B22215B8}" srcOrd="0" destOrd="0" presId="urn:microsoft.com/office/officeart/2005/8/layout/chevron2"/>
    <dgm:cxn modelId="{F3CC986B-F941-854B-82A2-DC4707C7325A}" srcId="{87B69B4A-7097-7846-8724-6E52DD6BF839}" destId="{FDBD6AAF-5E5F-7B4B-B352-742F98822E57}" srcOrd="2" destOrd="0" parTransId="{AF977CB5-0F6C-F949-9657-12219BB7999B}" sibTransId="{C99134DC-0D20-A248-9A1C-F2053C12E058}"/>
    <dgm:cxn modelId="{EB867B4B-C950-5F43-888F-E7243B2BFA67}" type="presOf" srcId="{A7B511B8-9173-3B44-8D31-742B3A584933}" destId="{DFB026AD-B215-7747-BBB8-33A2674CF5FC}" srcOrd="0" destOrd="0" presId="urn:microsoft.com/office/officeart/2005/8/layout/chevron2"/>
    <dgm:cxn modelId="{5DD00A98-9263-E043-8C0E-B82318D6D32C}" srcId="{87B69B4A-7097-7846-8724-6E52DD6BF839}" destId="{3E831BFD-52F9-224B-BDD1-0860877551FC}" srcOrd="0" destOrd="0" parTransId="{5E1E55CD-F620-3C47-B404-EB9805BF7790}" sibTransId="{61A1A8EA-FFDB-A046-848F-DBBEDA43B1C0}"/>
    <dgm:cxn modelId="{746F5C7A-7C00-F547-A0E4-81B7EF6C47A3}" srcId="{87B69B4A-7097-7846-8724-6E52DD6BF839}" destId="{157AD510-BF15-7849-AAD3-BA58A75D3096}" srcOrd="3" destOrd="0" parTransId="{722A1CBB-D917-414C-BA0F-DB8E0D1C89CD}" sibTransId="{5C398553-5169-1146-B757-532FB8646DD4}"/>
    <dgm:cxn modelId="{2BC64494-1171-694B-B6C7-99DB89F5D7C4}" type="presOf" srcId="{87B69B4A-7097-7846-8724-6E52DD6BF839}" destId="{8BC44415-CF3C-6E4C-9027-AAB16B78FCFA}" srcOrd="0" destOrd="0" presId="urn:microsoft.com/office/officeart/2005/8/layout/chevron2"/>
    <dgm:cxn modelId="{ED9D7541-9289-F845-9A4B-57F914966D3E}" srcId="{FDBD6AAF-5E5F-7B4B-B352-742F98822E57}" destId="{966E124C-F691-BB48-822C-3D6A0BE276F1}" srcOrd="0" destOrd="0" parTransId="{F24B59F2-826E-6F43-9F61-17A5566E954F}" sibTransId="{5D5D4221-E768-B74B-B2BA-0D6C3EEBDE62}"/>
    <dgm:cxn modelId="{8606FC0A-DEFC-A643-AC11-2B06299A1E41}" type="presOf" srcId="{3E831BFD-52F9-224B-BDD1-0860877551FC}" destId="{F8D00A4A-1485-9448-B0CA-39451CB774DF}" srcOrd="0" destOrd="0" presId="urn:microsoft.com/office/officeart/2005/8/layout/chevron2"/>
    <dgm:cxn modelId="{7EBE120E-D6D5-4B44-9A00-EAC59248B36A}" type="presOf" srcId="{59AB14BB-567A-2B43-98A9-FC668DF64437}" destId="{4644BCB2-DB60-6747-A507-7E13902CABF4}" srcOrd="0" destOrd="0" presId="urn:microsoft.com/office/officeart/2005/8/layout/chevron2"/>
    <dgm:cxn modelId="{ED8CCCCF-D65B-EF4C-9834-D20E713741A2}" srcId="{89B47FF7-BF53-9641-9E06-576937A4CEC0}" destId="{A7B511B8-9173-3B44-8D31-742B3A584933}" srcOrd="0" destOrd="0" parTransId="{B4747CB0-3DFF-3445-8739-ECA6056E4FB4}" sibTransId="{EDC19C07-3CBD-EB4C-91C9-97076701073B}"/>
    <dgm:cxn modelId="{349DDDF7-1185-3046-842A-B2ED49DF2BA6}" srcId="{3E831BFD-52F9-224B-BDD1-0860877551FC}" destId="{59AB14BB-567A-2B43-98A9-FC668DF64437}" srcOrd="0" destOrd="0" parTransId="{8B42C5BD-FABD-F54A-A871-0FC8C63E5FB9}" sibTransId="{FC58CD41-2E8C-154A-ABF5-FB2C997CC522}"/>
    <dgm:cxn modelId="{EB20B3EF-AB2A-C344-BE1E-7CD41F448167}" type="presOf" srcId="{157AD510-BF15-7849-AAD3-BA58A75D3096}" destId="{15B2EF91-71AB-0347-B63F-F19C8069A2AC}" srcOrd="0" destOrd="0" presId="urn:microsoft.com/office/officeart/2005/8/layout/chevron2"/>
    <dgm:cxn modelId="{793E4C2A-9777-7545-8875-2BD2AD027AE4}" srcId="{87B69B4A-7097-7846-8724-6E52DD6BF839}" destId="{89B47FF7-BF53-9641-9E06-576937A4CEC0}" srcOrd="1" destOrd="0" parTransId="{3478CB0D-5EA4-4942-8270-D2D0BF8A2F8C}" sibTransId="{76F0D665-2CD6-EA47-B4E0-83747AE33281}"/>
    <dgm:cxn modelId="{E8EF4FD2-2950-BB4A-B546-083A19EB010B}" type="presOf" srcId="{375F18C0-1AD9-7640-9791-AF9FEF9E303D}" destId="{FFCE24D8-4047-F547-9368-2A42D89A53A2}" srcOrd="0" destOrd="0" presId="urn:microsoft.com/office/officeart/2005/8/layout/chevron2"/>
    <dgm:cxn modelId="{D447ED07-286C-D143-BE99-64FB710D1F53}" srcId="{157AD510-BF15-7849-AAD3-BA58A75D3096}" destId="{375F18C0-1AD9-7640-9791-AF9FEF9E303D}" srcOrd="0" destOrd="0" parTransId="{C4AB4600-F0D5-2E40-96D5-D8C841D32C2E}" sibTransId="{FACE3191-904F-C640-B3E0-94800BA30694}"/>
    <dgm:cxn modelId="{D1547011-8CF5-8648-A363-549AA37157D0}" type="presOf" srcId="{FDBD6AAF-5E5F-7B4B-B352-742F98822E57}" destId="{29995EC1-288E-CC47-A713-A40FFC6E7530}" srcOrd="0" destOrd="0" presId="urn:microsoft.com/office/officeart/2005/8/layout/chevron2"/>
    <dgm:cxn modelId="{AF6D9892-3C1E-F945-B661-95CDC8A51CBA}" type="presParOf" srcId="{8BC44415-CF3C-6E4C-9027-AAB16B78FCFA}" destId="{0E930E3B-995F-834B-BD47-BE35083FB5D6}" srcOrd="0" destOrd="0" presId="urn:microsoft.com/office/officeart/2005/8/layout/chevron2"/>
    <dgm:cxn modelId="{FBA07CEE-59A3-2C4F-8595-780C3C3BFBFB}" type="presParOf" srcId="{0E930E3B-995F-834B-BD47-BE35083FB5D6}" destId="{F8D00A4A-1485-9448-B0CA-39451CB774DF}" srcOrd="0" destOrd="0" presId="urn:microsoft.com/office/officeart/2005/8/layout/chevron2"/>
    <dgm:cxn modelId="{FD508590-5890-4E49-8F3D-BFD320440AB1}" type="presParOf" srcId="{0E930E3B-995F-834B-BD47-BE35083FB5D6}" destId="{4644BCB2-DB60-6747-A507-7E13902CABF4}" srcOrd="1" destOrd="0" presId="urn:microsoft.com/office/officeart/2005/8/layout/chevron2"/>
    <dgm:cxn modelId="{CC676101-E633-2942-B438-87ACFDF7D49A}" type="presParOf" srcId="{8BC44415-CF3C-6E4C-9027-AAB16B78FCFA}" destId="{9DF961A2-3B47-5747-A6D2-C046E63D9A9A}" srcOrd="1" destOrd="0" presId="urn:microsoft.com/office/officeart/2005/8/layout/chevron2"/>
    <dgm:cxn modelId="{E4EF88BF-3440-9446-9008-5FA4D06C07FE}" type="presParOf" srcId="{8BC44415-CF3C-6E4C-9027-AAB16B78FCFA}" destId="{AAB482AA-8DEA-8B48-B69F-F56D0231E215}" srcOrd="2" destOrd="0" presId="urn:microsoft.com/office/officeart/2005/8/layout/chevron2"/>
    <dgm:cxn modelId="{3C487FE4-85B0-3743-B980-6872857C159B}" type="presParOf" srcId="{AAB482AA-8DEA-8B48-B69F-F56D0231E215}" destId="{52E6556F-4622-0C43-9EB0-0137B22215B8}" srcOrd="0" destOrd="0" presId="urn:microsoft.com/office/officeart/2005/8/layout/chevron2"/>
    <dgm:cxn modelId="{3276A7BE-8799-EE40-82B4-DD0D84F810B9}" type="presParOf" srcId="{AAB482AA-8DEA-8B48-B69F-F56D0231E215}" destId="{DFB026AD-B215-7747-BBB8-33A2674CF5FC}" srcOrd="1" destOrd="0" presId="urn:microsoft.com/office/officeart/2005/8/layout/chevron2"/>
    <dgm:cxn modelId="{6D28ACBA-1954-E349-952B-E2FB75CAE297}" type="presParOf" srcId="{8BC44415-CF3C-6E4C-9027-AAB16B78FCFA}" destId="{15494F18-C73F-3246-9169-C6EDD57B8B9E}" srcOrd="3" destOrd="0" presId="urn:microsoft.com/office/officeart/2005/8/layout/chevron2"/>
    <dgm:cxn modelId="{AC09D3CC-A4E8-074D-8B8D-D0F1847AAFFD}" type="presParOf" srcId="{8BC44415-CF3C-6E4C-9027-AAB16B78FCFA}" destId="{B0B5F00E-AAC2-4842-B086-25E487FA0D41}" srcOrd="4" destOrd="0" presId="urn:microsoft.com/office/officeart/2005/8/layout/chevron2"/>
    <dgm:cxn modelId="{6D3FCD4D-04A1-FB45-B08D-2B65E3FCFC6B}" type="presParOf" srcId="{B0B5F00E-AAC2-4842-B086-25E487FA0D41}" destId="{29995EC1-288E-CC47-A713-A40FFC6E7530}" srcOrd="0" destOrd="0" presId="urn:microsoft.com/office/officeart/2005/8/layout/chevron2"/>
    <dgm:cxn modelId="{9798D0AF-4E12-D946-8A8C-4D40C403AD26}" type="presParOf" srcId="{B0B5F00E-AAC2-4842-B086-25E487FA0D41}" destId="{710B4DC5-AE40-CA4A-ADA3-0306A791B648}" srcOrd="1" destOrd="0" presId="urn:microsoft.com/office/officeart/2005/8/layout/chevron2"/>
    <dgm:cxn modelId="{3413844D-72EB-7A41-97F0-6B0F3E7EE012}" type="presParOf" srcId="{8BC44415-CF3C-6E4C-9027-AAB16B78FCFA}" destId="{D7B4E63B-D88E-8D4D-8C5F-4089D68269E4}" srcOrd="5" destOrd="0" presId="urn:microsoft.com/office/officeart/2005/8/layout/chevron2"/>
    <dgm:cxn modelId="{999CDA06-2202-F24B-8037-D82A80615C8C}" type="presParOf" srcId="{8BC44415-CF3C-6E4C-9027-AAB16B78FCFA}" destId="{863F577E-35AA-F34D-951A-0BAD88A12A46}" srcOrd="6" destOrd="0" presId="urn:microsoft.com/office/officeart/2005/8/layout/chevron2"/>
    <dgm:cxn modelId="{2A3DF515-521B-8144-91A5-D1AD2445F959}" type="presParOf" srcId="{863F577E-35AA-F34D-951A-0BAD88A12A46}" destId="{15B2EF91-71AB-0347-B63F-F19C8069A2AC}" srcOrd="0" destOrd="0" presId="urn:microsoft.com/office/officeart/2005/8/layout/chevron2"/>
    <dgm:cxn modelId="{AE485CB2-02BB-2F49-913D-4CBAEB047511}" type="presParOf" srcId="{863F577E-35AA-F34D-951A-0BAD88A12A46}" destId="{FFCE24D8-4047-F547-9368-2A42D89A53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00A4A-1485-9448-B0CA-39451CB774DF}">
      <dsp:nvSpPr>
        <dsp:cNvPr id="0" name=""/>
        <dsp:cNvSpPr/>
      </dsp:nvSpPr>
      <dsp:spPr>
        <a:xfrm rot="5400000">
          <a:off x="-244812" y="248153"/>
          <a:ext cx="1632080" cy="114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</a:rPr>
            <a:t>ปัญหา</a:t>
          </a:r>
          <a:endParaRPr lang="th-TH" sz="2800" kern="1200" dirty="0">
            <a:solidFill>
              <a:schemeClr val="tx1"/>
            </a:solidFill>
          </a:endParaRPr>
        </a:p>
      </dsp:txBody>
      <dsp:txXfrm rot="-5400000">
        <a:off x="0" y="574569"/>
        <a:ext cx="1142456" cy="489624"/>
      </dsp:txXfrm>
    </dsp:sp>
    <dsp:sp modelId="{4644BCB2-DB60-6747-A507-7E13902CABF4}">
      <dsp:nvSpPr>
        <dsp:cNvPr id="0" name=""/>
        <dsp:cNvSpPr/>
      </dsp:nvSpPr>
      <dsp:spPr>
        <a:xfrm rot="5400000">
          <a:off x="4170966" y="-3025168"/>
          <a:ext cx="1061410" cy="7118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3000" kern="1200" dirty="0" smtClean="0"/>
            <a:t> </a:t>
          </a:r>
          <a:r>
            <a:rPr lang="th-TH" sz="3000" b="1" kern="1200" dirty="0" smtClean="0"/>
            <a:t>ประเทศส่วน</a:t>
          </a:r>
          <a:r>
            <a:rPr lang="th-TH" sz="3000" b="1" kern="1200" dirty="0" smtClean="0"/>
            <a:t>ใหญ่กำลัง</a:t>
          </a:r>
          <a:r>
            <a:rPr lang="th-TH" sz="3000" b="1" kern="1200" dirty="0" smtClean="0"/>
            <a:t>พัฒนา</a:t>
          </a:r>
          <a:r>
            <a:rPr lang="th-TH" sz="3000" b="1" kern="1200" dirty="0" smtClean="0"/>
            <a:t>และยากจน</a:t>
          </a:r>
          <a:endParaRPr lang="th-TH" sz="3000" b="1" kern="1200" dirty="0" smtClean="0"/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-5400000">
        <a:off x="1142456" y="55156"/>
        <a:ext cx="7066616" cy="957782"/>
      </dsp:txXfrm>
    </dsp:sp>
    <dsp:sp modelId="{52E6556F-4622-0C43-9EB0-0137B22215B8}">
      <dsp:nvSpPr>
        <dsp:cNvPr id="0" name=""/>
        <dsp:cNvSpPr/>
      </dsp:nvSpPr>
      <dsp:spPr>
        <a:xfrm rot="5400000">
          <a:off x="-244812" y="1737038"/>
          <a:ext cx="1632080" cy="114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rgbClr val="000000"/>
              </a:solidFill>
            </a:rPr>
            <a:t>การแก้ปัญหา</a:t>
          </a:r>
          <a:endParaRPr lang="th-TH" sz="2400" kern="1200" dirty="0">
            <a:solidFill>
              <a:srgbClr val="000000"/>
            </a:solidFill>
          </a:endParaRPr>
        </a:p>
      </dsp:txBody>
      <dsp:txXfrm rot="-5400000">
        <a:off x="0" y="2063454"/>
        <a:ext cx="1142456" cy="489624"/>
      </dsp:txXfrm>
    </dsp:sp>
    <dsp:sp modelId="{DFB026AD-B215-7747-BBB8-33A2674CF5FC}">
      <dsp:nvSpPr>
        <dsp:cNvPr id="0" name=""/>
        <dsp:cNvSpPr/>
      </dsp:nvSpPr>
      <dsp:spPr>
        <a:xfrm rot="5400000">
          <a:off x="4171245" y="-1536562"/>
          <a:ext cx="1060852" cy="7118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3200" b="1" kern="1200" dirty="0" smtClean="0"/>
            <a:t>เกิดความ</a:t>
          </a:r>
          <a:r>
            <a:rPr lang="th-TH" sz="3200" b="1" kern="1200" dirty="0" smtClean="0"/>
            <a:t>ร่วมมือทางเศรษฐกิจ</a:t>
          </a: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-5400000">
        <a:off x="1142457" y="1544013"/>
        <a:ext cx="7066643" cy="957278"/>
      </dsp:txXfrm>
    </dsp:sp>
    <dsp:sp modelId="{29995EC1-288E-CC47-A713-A40FFC6E7530}">
      <dsp:nvSpPr>
        <dsp:cNvPr id="0" name=""/>
        <dsp:cNvSpPr/>
      </dsp:nvSpPr>
      <dsp:spPr>
        <a:xfrm rot="5400000">
          <a:off x="-244812" y="3225923"/>
          <a:ext cx="1632080" cy="114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rgbClr val="000000"/>
              </a:solidFill>
            </a:rPr>
            <a:t>ผลกระทบจากการแก้ปัญหา</a:t>
          </a:r>
          <a:endParaRPr lang="en-US" sz="2000" kern="1200" dirty="0">
            <a:solidFill>
              <a:srgbClr val="000000"/>
            </a:solidFill>
          </a:endParaRPr>
        </a:p>
      </dsp:txBody>
      <dsp:txXfrm rot="-5400000">
        <a:off x="0" y="3552339"/>
        <a:ext cx="1142456" cy="489624"/>
      </dsp:txXfrm>
    </dsp:sp>
    <dsp:sp modelId="{710B4DC5-AE40-CA4A-ADA3-0306A791B648}">
      <dsp:nvSpPr>
        <dsp:cNvPr id="0" name=""/>
        <dsp:cNvSpPr/>
      </dsp:nvSpPr>
      <dsp:spPr>
        <a:xfrm rot="5400000">
          <a:off x="4171245" y="-47678"/>
          <a:ext cx="1060852" cy="7118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300" b="1" kern="1200" dirty="0" smtClean="0"/>
            <a:t>ผลกระทบด้านสังคมและวัฒนธรรม</a:t>
          </a:r>
          <a:endParaRPr lang="en-US" sz="3300" b="1" kern="1200" dirty="0"/>
        </a:p>
      </dsp:txBody>
      <dsp:txXfrm rot="-5400000">
        <a:off x="1142457" y="3032897"/>
        <a:ext cx="7066643" cy="957278"/>
      </dsp:txXfrm>
    </dsp:sp>
    <dsp:sp modelId="{15B2EF91-71AB-0347-B63F-F19C8069A2AC}">
      <dsp:nvSpPr>
        <dsp:cNvPr id="0" name=""/>
        <dsp:cNvSpPr/>
      </dsp:nvSpPr>
      <dsp:spPr>
        <a:xfrm rot="5400000">
          <a:off x="-244812" y="4714807"/>
          <a:ext cx="1632080" cy="114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rgbClr val="000000"/>
              </a:solidFill>
            </a:rPr>
            <a:t>การแก้ปัญหา</a:t>
          </a:r>
          <a:endParaRPr lang="en-US" sz="2000" kern="1200" dirty="0">
            <a:solidFill>
              <a:srgbClr val="000000"/>
            </a:solidFill>
          </a:endParaRPr>
        </a:p>
      </dsp:txBody>
      <dsp:txXfrm rot="-5400000">
        <a:off x="0" y="5041223"/>
        <a:ext cx="1142456" cy="489624"/>
      </dsp:txXfrm>
    </dsp:sp>
    <dsp:sp modelId="{FFCE24D8-4047-F547-9368-2A42D89A53A2}">
      <dsp:nvSpPr>
        <dsp:cNvPr id="0" name=""/>
        <dsp:cNvSpPr/>
      </dsp:nvSpPr>
      <dsp:spPr>
        <a:xfrm rot="5400000">
          <a:off x="4171245" y="1441206"/>
          <a:ext cx="1060852" cy="7118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300" b="1" kern="1200" dirty="0" smtClean="0"/>
            <a:t>ความร่วมมือทางสังคมและวัฒนธรรม</a:t>
          </a:r>
          <a:endParaRPr lang="en-US" sz="3300" b="1" kern="1200" dirty="0"/>
        </a:p>
      </dsp:txBody>
      <dsp:txXfrm rot="-5400000">
        <a:off x="1142457" y="4521782"/>
        <a:ext cx="7066643" cy="95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B1EE62-0405-CF45-9B80-F35236D17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1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มนุษย์เป็นทั้งผู้ที่ทำให้เกิดการพัฒนาและก่อให้เกิดปัญหา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1EE62-0405-CF45-9B80-F35236D170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สิ่งที่มีผลต่อการให้บริการของหน่วยงานภาครัฐ</a:t>
            </a:r>
            <a:r>
              <a:rPr lang="th-TH" baseline="0" dirty="0" smtClean="0"/>
              <a:t> ต่อคนในภูมิภาคอาเซียน คือ วัฒนธรรม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1EE62-0405-CF45-9B80-F35236D170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2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รูปร่างหน้าตาคล้ายกัน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1EE62-0405-CF45-9B80-F35236D170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ประเทศร่ำรวย </a:t>
            </a:r>
            <a:r>
              <a:rPr lang="en-US" dirty="0" smtClean="0"/>
              <a:t>- </a:t>
            </a:r>
            <a:r>
              <a:rPr lang="th-TH" dirty="0" smtClean="0"/>
              <a:t>สิงคโปร์</a:t>
            </a:r>
          </a:p>
          <a:p>
            <a:r>
              <a:rPr lang="th-TH" dirty="0" smtClean="0"/>
              <a:t>ประเทศกำลังพัฒนา </a:t>
            </a:r>
            <a:r>
              <a:rPr lang="en-US" dirty="0" smtClean="0"/>
              <a:t>- </a:t>
            </a:r>
            <a:r>
              <a:rPr lang="th-TH" dirty="0" smtClean="0"/>
              <a:t>ไทย อินโดนีเซีย ฟิลิปปินส์ มาเลเซียน บรูไน</a:t>
            </a:r>
          </a:p>
          <a:p>
            <a:r>
              <a:rPr lang="th-TH" dirty="0" smtClean="0"/>
              <a:t>ประเทศด้อยพัฒนา </a:t>
            </a:r>
            <a:r>
              <a:rPr lang="en-US" dirty="0" smtClean="0"/>
              <a:t>- </a:t>
            </a:r>
            <a:r>
              <a:rPr lang="th-TH" dirty="0" smtClean="0"/>
              <a:t>ลาว พม่า กัมพูชา เวียดนาม (</a:t>
            </a:r>
            <a:r>
              <a:rPr lang="en-US" dirty="0" smtClean="0"/>
              <a:t>CVML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1EE62-0405-CF45-9B80-F35236D170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9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คนจากประเทศในภูมิภาคอาเซียนสามารถเดินทางเข้าออก เพื่อการประกอบอาชีพ การท่องเที่ยว และการใช้บริการอื่นๆ ในประเทศอาเซียนได้สะดวกขึ้น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สินค้าไทยได้รับความนิยมในภูมิภาค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1EE62-0405-CF45-9B80-F35236D170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h-TH" dirty="0" smtClean="0"/>
              <a:t>รายงานการศึกษาของหอการค้าร่วมต่างประเทศในประเทศไทย</a:t>
            </a:r>
            <a:r>
              <a:rPr lang="en-US" dirty="0" smtClean="0"/>
              <a:t> </a:t>
            </a:r>
            <a:r>
              <a:rPr lang="th-TH" sz="1050" dirty="0" smtClean="0"/>
              <a:t>เรื่อง </a:t>
            </a:r>
            <a:r>
              <a:rPr lang="th-TH" sz="1200" dirty="0" smtClean="0"/>
              <a:t>ความรู้และทักษะของกำลังแรงงานไทยและความร่วมมือกับภาคธุรกิจ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1EE62-0405-CF45-9B80-F35236D1704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BB29DA-D288-D64C-BD07-FBC87EEFA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3A4DD-BDD5-2840-B812-D7039EDBF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581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1E0B6-0435-AC4C-946F-064F05711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54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19663A-8819-854D-A975-DD6F772FB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0E49F-8124-D54E-AF9B-20A68B3C0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354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53FC0-B1BE-E448-9110-E7E4E6FA14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92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7018F-BBF0-4646-B989-C26011CAA6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613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63601-F177-5B4E-8C3D-F3BE3406F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124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A4DD4-5F61-ED4B-8394-385435C66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366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364EA-EE3D-C642-B838-DD5F11E94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15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0730B-6424-5449-AB35-EDAD50114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59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6886F-D348-AB45-B6AD-C3C386239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261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DEC5D-E9C3-6A41-A3DB-B3C8F11C7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5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5482-C8D5-B448-98A6-797657A49C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557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DAFBC-3B37-F647-B9BB-4BF7BAFDB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43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15DB2-B6A1-AB41-9E86-DF1757391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43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18F80-88D7-9E4D-89FD-64D9648DE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785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CD184-1774-A243-98B3-240A9ED64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593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6DBD-63FD-264E-B997-1DCAA32641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763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0E694-7877-ED4C-B752-2E800D16F8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870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9F027-A357-1F46-95E4-DECEB55A47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C9EF6-85C4-1A4F-9AC6-F3BBDFFEA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57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A776C9-E105-8D41-95A6-4C208C34E4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818538-CD2C-F441-B6E4-0C62279BF0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230" y="2130425"/>
            <a:ext cx="8334865" cy="1470025"/>
          </a:xfrm>
        </p:spPr>
        <p:txBody>
          <a:bodyPr/>
          <a:lstStyle/>
          <a:p>
            <a:pPr algn="ctr"/>
            <a:r>
              <a:rPr lang="th-TH" sz="5400" dirty="0" smtClean="0"/>
              <a:t>ประชาสังคมและ</a:t>
            </a:r>
            <a:br>
              <a:rPr lang="th-TH" sz="5400" dirty="0" smtClean="0"/>
            </a:br>
            <a:r>
              <a:rPr lang="th-TH" sz="5400" dirty="0" smtClean="0"/>
              <a:t>วัฒนธรรมอาเซียน</a:t>
            </a:r>
            <a:endParaRPr lang="en-US" sz="54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2892" y="4773888"/>
            <a:ext cx="5965841" cy="1752600"/>
          </a:xfrm>
        </p:spPr>
        <p:txBody>
          <a:bodyPr/>
          <a:lstStyle/>
          <a:p>
            <a:pPr algn="r"/>
            <a:r>
              <a:rPr lang="th-TH" dirty="0" smtClean="0"/>
              <a:t>สุกัลยา คงประดิษฐ์</a:t>
            </a:r>
          </a:p>
          <a:p>
            <a:pPr algn="r"/>
            <a:r>
              <a:rPr lang="th-TH" dirty="0" smtClean="0"/>
              <a:t>คณะมนุษยศาสตร์และสังคมศาสตร์</a:t>
            </a:r>
          </a:p>
          <a:p>
            <a:pPr algn="r"/>
            <a:r>
              <a:rPr lang="th-TH" dirty="0" smtClean="0"/>
              <a:t>มหาวิทยาลัยราชภัฏพระนครศรีอยุธยา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1143000"/>
          </a:xfrm>
        </p:spPr>
        <p:txBody>
          <a:bodyPr/>
          <a:lstStyle/>
          <a:p>
            <a:r>
              <a:rPr lang="th-TH" sz="4000" b="1" dirty="0" smtClean="0"/>
              <a:t>มรดกโลก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42659"/>
            <a:ext cx="8226425" cy="540266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sz="2800" dirty="0" smtClean="0"/>
              <a:t>ภูมิภาคอาเซียน มีโบราณสถานที่ได้รับการขึ้นทะเบียนเป็นมรดกโลกทั้งสิ้น </a:t>
            </a:r>
            <a:r>
              <a:rPr lang="en-US" sz="2800" dirty="0" smtClean="0"/>
              <a:t>21 </a:t>
            </a:r>
            <a:r>
              <a:rPr lang="th-TH" sz="2800" dirty="0" smtClean="0"/>
              <a:t>แห่ง</a:t>
            </a:r>
          </a:p>
          <a:p>
            <a:pPr lvl="1">
              <a:lnSpc>
                <a:spcPct val="120000"/>
              </a:lnSpc>
            </a:pPr>
            <a:r>
              <a:rPr lang="th-TH" sz="2800" dirty="0" smtClean="0"/>
              <a:t>ไทย </a:t>
            </a:r>
            <a:r>
              <a:rPr lang="en-US" sz="2800" dirty="0" smtClean="0"/>
              <a:t>3 </a:t>
            </a:r>
            <a:r>
              <a:rPr lang="th-TH" sz="2800" dirty="0" smtClean="0"/>
              <a:t>แห่ง</a:t>
            </a:r>
          </a:p>
          <a:p>
            <a:pPr lvl="1">
              <a:lnSpc>
                <a:spcPct val="120000"/>
              </a:lnSpc>
            </a:pPr>
            <a:r>
              <a:rPr lang="th-TH" sz="2800" dirty="0" smtClean="0"/>
              <a:t>อินโดนีเซีย </a:t>
            </a:r>
            <a:r>
              <a:rPr lang="en-US" sz="2800" dirty="0" smtClean="0"/>
              <a:t>4 </a:t>
            </a:r>
            <a:r>
              <a:rPr lang="th-TH" sz="2800" dirty="0" smtClean="0"/>
              <a:t>แห่ง</a:t>
            </a:r>
          </a:p>
          <a:p>
            <a:pPr lvl="1">
              <a:lnSpc>
                <a:spcPct val="120000"/>
              </a:lnSpc>
            </a:pPr>
            <a:r>
              <a:rPr lang="th-TH" sz="2800" dirty="0" smtClean="0"/>
              <a:t>ฟิลิปปินส์ </a:t>
            </a:r>
            <a:r>
              <a:rPr lang="en-US" sz="2800" dirty="0" smtClean="0"/>
              <a:t>3 </a:t>
            </a:r>
            <a:r>
              <a:rPr lang="th-TH" sz="2800" dirty="0" smtClean="0"/>
              <a:t>แห่ง</a:t>
            </a:r>
          </a:p>
          <a:p>
            <a:pPr lvl="1">
              <a:lnSpc>
                <a:spcPct val="120000"/>
              </a:lnSpc>
            </a:pPr>
            <a:r>
              <a:rPr lang="th-TH" sz="2800" dirty="0" smtClean="0"/>
              <a:t>มาเลเซีย </a:t>
            </a:r>
            <a:r>
              <a:rPr lang="en-US" sz="2800" dirty="0" smtClean="0"/>
              <a:t>2 </a:t>
            </a:r>
            <a:r>
              <a:rPr lang="th-TH" sz="2800" dirty="0" smtClean="0"/>
              <a:t>แห่ง</a:t>
            </a:r>
          </a:p>
          <a:p>
            <a:pPr lvl="1">
              <a:lnSpc>
                <a:spcPct val="120000"/>
              </a:lnSpc>
            </a:pPr>
            <a:r>
              <a:rPr lang="th-TH" sz="2800" dirty="0" smtClean="0"/>
              <a:t>เวียดนาม </a:t>
            </a:r>
            <a:r>
              <a:rPr lang="en-US" sz="2800" dirty="0" smtClean="0"/>
              <a:t>5 </a:t>
            </a:r>
            <a:r>
              <a:rPr lang="th-TH" sz="2800" dirty="0" smtClean="0"/>
              <a:t>แห่ง</a:t>
            </a:r>
          </a:p>
          <a:p>
            <a:pPr lvl="1">
              <a:lnSpc>
                <a:spcPct val="120000"/>
              </a:lnSpc>
            </a:pPr>
            <a:r>
              <a:rPr lang="th-TH" sz="2800" dirty="0" smtClean="0"/>
              <a:t>ลาว </a:t>
            </a:r>
            <a:r>
              <a:rPr lang="en-US" sz="2800" dirty="0" smtClean="0"/>
              <a:t>2 </a:t>
            </a:r>
            <a:r>
              <a:rPr lang="th-TH" sz="2800" dirty="0" smtClean="0"/>
              <a:t>แห่ง</a:t>
            </a:r>
          </a:p>
          <a:p>
            <a:pPr lvl="1">
              <a:lnSpc>
                <a:spcPct val="120000"/>
              </a:lnSpc>
            </a:pPr>
            <a:r>
              <a:rPr lang="th-TH" sz="2800" dirty="0" smtClean="0"/>
              <a:t>กัมพูชา </a:t>
            </a:r>
            <a:r>
              <a:rPr lang="en-US" sz="2800" dirty="0" smtClean="0"/>
              <a:t>2 </a:t>
            </a:r>
            <a:r>
              <a:rPr lang="th-TH" sz="2800" dirty="0" smtClean="0"/>
              <a:t>แห่ง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00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92" r="15792" b="8415"/>
          <a:stretch/>
        </p:blipFill>
        <p:spPr>
          <a:xfrm>
            <a:off x="455613" y="391959"/>
            <a:ext cx="8226425" cy="4145109"/>
          </a:xfrm>
        </p:spPr>
      </p:pic>
      <p:sp>
        <p:nvSpPr>
          <p:cNvPr id="11" name="Rectangle 10"/>
          <p:cNvSpPr/>
          <p:nvPr/>
        </p:nvSpPr>
        <p:spPr>
          <a:xfrm>
            <a:off x="3241912" y="4755038"/>
            <a:ext cx="5408901" cy="17360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ปราสาทพรัมบานัน</a:t>
            </a:r>
          </a:p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อินโดนีเซีย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897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05" y="0"/>
            <a:ext cx="8810570" cy="1143000"/>
          </a:xfrm>
        </p:spPr>
        <p:txBody>
          <a:bodyPr/>
          <a:lstStyle/>
          <a:p>
            <a:r>
              <a:rPr lang="th-TH" sz="4000" b="1" dirty="0" smtClean="0"/>
              <a:t>วัฒนธรรมร่วมในภูมิภาคอาเซียน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84" y="1600200"/>
            <a:ext cx="8736592" cy="4525963"/>
          </a:xfrm>
        </p:spPr>
        <p:txBody>
          <a:bodyPr/>
          <a:lstStyle/>
          <a:p>
            <a:r>
              <a:rPr lang="th-TH" sz="3600" dirty="0" smtClean="0"/>
              <a:t>พลเมืองอาเซียนมีวัฒนธรรม ประเพณี และความเชื่อ คล้ายคลึงกัน</a:t>
            </a:r>
          </a:p>
          <a:p>
            <a:pPr lvl="1"/>
            <a:r>
              <a:rPr lang="th-TH" sz="3600" dirty="0" smtClean="0"/>
              <a:t>ชาติพันธ์ุ </a:t>
            </a:r>
            <a:r>
              <a:rPr lang="en-US" sz="3600" dirty="0" smtClean="0"/>
              <a:t>&gt;&gt; </a:t>
            </a:r>
            <a:r>
              <a:rPr lang="th-TH" sz="3600" dirty="0" smtClean="0"/>
              <a:t>ไต มาเลย์ จีน</a:t>
            </a:r>
          </a:p>
          <a:p>
            <a:pPr lvl="1"/>
            <a:r>
              <a:rPr lang="th-TH" sz="3600" dirty="0" smtClean="0"/>
              <a:t>ศาสนา </a:t>
            </a:r>
            <a:r>
              <a:rPr lang="en-US" sz="3600" dirty="0" smtClean="0"/>
              <a:t>&gt;&gt; </a:t>
            </a:r>
            <a:r>
              <a:rPr lang="th-TH" sz="3600" dirty="0" smtClean="0"/>
              <a:t>พุทธ อิสลาม คริสต์</a:t>
            </a:r>
          </a:p>
          <a:p>
            <a:pPr lvl="1"/>
            <a:r>
              <a:rPr lang="th-TH" sz="3600" dirty="0" smtClean="0"/>
              <a:t>ความเชื่อ </a:t>
            </a:r>
            <a:r>
              <a:rPr lang="en-US" sz="3600" dirty="0" smtClean="0"/>
              <a:t>&gt;&gt; </a:t>
            </a:r>
            <a:r>
              <a:rPr lang="th-TH" sz="3600" dirty="0" smtClean="0"/>
              <a:t>นับถือผี ฮินดู</a:t>
            </a:r>
            <a:r>
              <a:rPr lang="en-US" sz="3600" dirty="0" smtClean="0"/>
              <a:t> </a:t>
            </a:r>
            <a:r>
              <a:rPr lang="th-TH" sz="3600" dirty="0" smtClean="0"/>
              <a:t>พราหมณ์</a:t>
            </a:r>
          </a:p>
          <a:p>
            <a:pPr lvl="1"/>
            <a:r>
              <a:rPr lang="th-TH" sz="3600" dirty="0" smtClean="0"/>
              <a:t>ประเพณี </a:t>
            </a:r>
            <a:r>
              <a:rPr lang="en-US" sz="3600" dirty="0" smtClean="0"/>
              <a:t>&gt;&gt; </a:t>
            </a:r>
            <a:r>
              <a:rPr lang="th-TH" sz="3600" dirty="0" smtClean="0"/>
              <a:t>เรือยาว สงกรานต์</a:t>
            </a:r>
            <a:r>
              <a:rPr lang="th-TH" sz="3600" dirty="0"/>
              <a:t> </a:t>
            </a:r>
            <a:r>
              <a:rPr lang="th-TH" sz="3600" dirty="0" smtClean="0"/>
              <a:t>ข้าว  </a:t>
            </a:r>
          </a:p>
          <a:p>
            <a:pPr marL="457200" lvl="1" indent="0">
              <a:buNone/>
            </a:pPr>
            <a:r>
              <a:rPr lang="th-TH" sz="3600" dirty="0"/>
              <a:t> </a:t>
            </a:r>
            <a:r>
              <a:rPr lang="th-TH" sz="3600" dirty="0" smtClean="0"/>
              <a:t>                   ทางศาสนา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5680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08427"/>
            <a:ext cx="8226425" cy="758988"/>
          </a:xfrm>
        </p:spPr>
        <p:txBody>
          <a:bodyPr/>
          <a:lstStyle/>
          <a:p>
            <a:r>
              <a:rPr lang="th-TH" dirty="0" smtClean="0"/>
              <a:t>ชาติพันธุ์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283595"/>
              </p:ext>
            </p:extLst>
          </p:nvPr>
        </p:nvGraphicFramePr>
        <p:xfrm>
          <a:off x="221934" y="686870"/>
          <a:ext cx="8791063" cy="608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354"/>
                <a:gridCol w="1697187"/>
                <a:gridCol w="4163522"/>
              </a:tblGrid>
              <a:tr h="362738"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ประเทศ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คนส่วนใหญ่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คนกลุ่มน้อย</a:t>
                      </a:r>
                      <a:endParaRPr lang="en-US" dirty="0"/>
                    </a:p>
                  </a:txBody>
                  <a:tcPr/>
                </a:tc>
              </a:tr>
              <a:tr h="556811">
                <a:tc>
                  <a:txBody>
                    <a:bodyPr/>
                    <a:lstStyle/>
                    <a:p>
                      <a:r>
                        <a:rPr lang="th-TH" dirty="0" smtClean="0"/>
                        <a:t>ไทย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ไทย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จีน,</a:t>
                      </a:r>
                      <a:r>
                        <a:rPr lang="th-TH" baseline="0" dirty="0" smtClean="0"/>
                        <a:t> มอญ, มลายู, เขมร, ลาว, ญวน</a:t>
                      </a:r>
                      <a:endParaRPr lang="en-US" dirty="0" smtClean="0"/>
                    </a:p>
                  </a:txBody>
                  <a:tcPr/>
                </a:tc>
              </a:tr>
              <a:tr h="556811">
                <a:tc>
                  <a:txBody>
                    <a:bodyPr/>
                    <a:lstStyle/>
                    <a:p>
                      <a:r>
                        <a:rPr lang="th-TH" dirty="0" smtClean="0"/>
                        <a:t>บรูไน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มาเลย์ 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dirty="0" smtClean="0"/>
                        <a:t>มลายู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จีน อีบัน ดายัค เคลาบิต</a:t>
                      </a:r>
                      <a:endParaRPr lang="en-US" dirty="0"/>
                    </a:p>
                  </a:txBody>
                  <a:tcPr/>
                </a:tc>
              </a:tr>
              <a:tr h="556811">
                <a:tc>
                  <a:txBody>
                    <a:bodyPr/>
                    <a:lstStyle/>
                    <a:p>
                      <a:r>
                        <a:rPr lang="th-TH" dirty="0" smtClean="0"/>
                        <a:t>มาเลเซีย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มาเลย์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จีน อินเดีย</a:t>
                      </a:r>
                      <a:endParaRPr lang="en-US" dirty="0"/>
                    </a:p>
                  </a:txBody>
                  <a:tcPr/>
                </a:tc>
              </a:tr>
              <a:tr h="626096">
                <a:tc>
                  <a:txBody>
                    <a:bodyPr/>
                    <a:lstStyle/>
                    <a:p>
                      <a:r>
                        <a:rPr lang="th-TH" dirty="0" smtClean="0"/>
                        <a:t>อินโดนีเซีย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ชวา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ซุนดานีส</a:t>
                      </a:r>
                      <a:r>
                        <a:rPr lang="th-TH" baseline="0" dirty="0" smtClean="0"/>
                        <a:t> มาเลย์ เมลานีเซีย จีน อินเดีย บาหลี อาเจะห์ ปัตตาเวีย มาลูกู</a:t>
                      </a:r>
                      <a:endParaRPr lang="en-US" dirty="0"/>
                    </a:p>
                  </a:txBody>
                  <a:tcPr/>
                </a:tc>
              </a:tr>
              <a:tr h="556811">
                <a:tc>
                  <a:txBody>
                    <a:bodyPr/>
                    <a:lstStyle/>
                    <a:p>
                      <a:r>
                        <a:rPr lang="th-TH" dirty="0" smtClean="0"/>
                        <a:t>ฟิลิปปินส์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มาเลย์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จีน อินเดีย ชวา</a:t>
                      </a:r>
                      <a:endParaRPr lang="en-US" dirty="0"/>
                    </a:p>
                  </a:txBody>
                  <a:tcPr/>
                </a:tc>
              </a:tr>
              <a:tr h="556811">
                <a:tc>
                  <a:txBody>
                    <a:bodyPr/>
                    <a:lstStyle/>
                    <a:p>
                      <a:r>
                        <a:rPr lang="th-TH" dirty="0" smtClean="0"/>
                        <a:t>สิงคโปร์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จีน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มาเลย์มุสลิม จีน</a:t>
                      </a:r>
                      <a:endParaRPr lang="en-US" dirty="0"/>
                    </a:p>
                  </a:txBody>
                  <a:tcPr/>
                </a:tc>
              </a:tr>
              <a:tr h="556811">
                <a:tc>
                  <a:txBody>
                    <a:bodyPr/>
                    <a:lstStyle/>
                    <a:p>
                      <a:r>
                        <a:rPr lang="th-TH" dirty="0" smtClean="0"/>
                        <a:t>เวียดนาม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ญวน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ไต ม้ง เขมร นุง ฮั้ว เหมื่อง</a:t>
                      </a:r>
                      <a:endParaRPr lang="en-US" dirty="0"/>
                    </a:p>
                  </a:txBody>
                  <a:tcPr/>
                </a:tc>
              </a:tr>
              <a:tr h="556811">
                <a:tc>
                  <a:txBody>
                    <a:bodyPr/>
                    <a:lstStyle/>
                    <a:p>
                      <a:r>
                        <a:rPr lang="th-TH" dirty="0" smtClean="0"/>
                        <a:t>ลาว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ลาว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ไทขาว ไทดำ</a:t>
                      </a:r>
                      <a:r>
                        <a:rPr lang="th-TH" baseline="0" dirty="0" smtClean="0"/>
                        <a:t> ม้ง เย้า ข่า</a:t>
                      </a:r>
                      <a:endParaRPr lang="en-US" dirty="0"/>
                    </a:p>
                  </a:txBody>
                  <a:tcPr/>
                </a:tc>
              </a:tr>
              <a:tr h="626096">
                <a:tc>
                  <a:txBody>
                    <a:bodyPr/>
                    <a:lstStyle/>
                    <a:p>
                      <a:r>
                        <a:rPr lang="th-TH" dirty="0" smtClean="0"/>
                        <a:t>พม่า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พม่า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ไทใหญ่ กะเหรี่ยง ยะไข่ จีน มอญ คะฉิ่น อินเดีย ชิน กะยา</a:t>
                      </a:r>
                      <a:endParaRPr lang="en-US" dirty="0"/>
                    </a:p>
                  </a:txBody>
                  <a:tcPr/>
                </a:tc>
              </a:tr>
              <a:tr h="556811">
                <a:tc>
                  <a:txBody>
                    <a:bodyPr/>
                    <a:lstStyle/>
                    <a:p>
                      <a:r>
                        <a:rPr lang="th-TH" dirty="0" smtClean="0"/>
                        <a:t>กัมพูชา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เขมร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เวียดนาม จีน ไทย จาม ลาว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64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30667_25991483092_495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2" b="13322"/>
          <a:stretch>
            <a:fillRect/>
          </a:stretch>
        </p:blipFill>
        <p:spPr>
          <a:xfrm>
            <a:off x="443283" y="502920"/>
            <a:ext cx="8226425" cy="4525963"/>
          </a:xfrm>
        </p:spPr>
      </p:pic>
    </p:spTree>
    <p:extLst>
      <p:ext uri="{BB962C8B-B14F-4D97-AF65-F5344CB8AC3E}">
        <p14:creationId xmlns:p14="http://schemas.microsoft.com/office/powerpoint/2010/main" val="366843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744135_823200747717964_1336881201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78" y="0"/>
            <a:ext cx="4570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81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06985_10202770110990285_179589607524621935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4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37" b="8737"/>
          <a:stretch>
            <a:fillRect/>
          </a:stretch>
        </p:blipFill>
        <p:spPr>
          <a:xfrm>
            <a:off x="406294" y="330314"/>
            <a:ext cx="8226425" cy="4525963"/>
          </a:xfrm>
        </p:spPr>
      </p:pic>
      <p:sp>
        <p:nvSpPr>
          <p:cNvPr id="5" name="Rectangle 4"/>
          <p:cNvSpPr/>
          <p:nvPr/>
        </p:nvSpPr>
        <p:spPr>
          <a:xfrm>
            <a:off x="3694749" y="5103673"/>
            <a:ext cx="4565672" cy="1988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โบสถ์เซนต์ยอแซฟ</a:t>
            </a:r>
          </a:p>
          <a:p>
            <a:pPr algn="ctr"/>
            <a:r>
              <a:rPr lang="th-T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เวียดนาม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169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491" b="22491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03450" y="5103673"/>
            <a:ext cx="3871573" cy="18157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ประเพณีชนควาย</a:t>
            </a:r>
          </a:p>
          <a:p>
            <a:pPr algn="ctr"/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เวียดนาม</a:t>
            </a:r>
            <a:endParaRPr lang="th-TH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54" y="305542"/>
            <a:ext cx="6435462" cy="482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86" b="5986"/>
          <a:stretch>
            <a:fillRect/>
          </a:stretch>
        </p:blipFill>
        <p:spPr>
          <a:xfrm>
            <a:off x="492602" y="391959"/>
            <a:ext cx="8226425" cy="4525963"/>
          </a:xfrm>
        </p:spPr>
      </p:pic>
      <p:sp>
        <p:nvSpPr>
          <p:cNvPr id="5" name="Rectangle 4"/>
          <p:cNvSpPr/>
          <p:nvPr/>
        </p:nvSpPr>
        <p:spPr>
          <a:xfrm>
            <a:off x="1310268" y="4952303"/>
            <a:ext cx="7016664" cy="1988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พิธีจรดพระนังคัลแรกนาขวัญ</a:t>
            </a:r>
          </a:p>
          <a:p>
            <a:pPr algn="ctr"/>
            <a:r>
              <a:rPr lang="th-T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กัมพูชา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936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880786"/>
              </p:ext>
            </p:extLst>
          </p:nvPr>
        </p:nvGraphicFramePr>
        <p:xfrm>
          <a:off x="406879" y="268669"/>
          <a:ext cx="8260887" cy="610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8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4">
        <p:bldAsOne/>
      </p:bldGraphic>
      <p:bldGraphic spid="4" grpId="5">
        <p:bldAsOne/>
      </p:bldGraphic>
      <p:bldGraphic spid="4" grpId="6">
        <p:bldAsOne/>
      </p:bldGraphic>
      <p:bldGraphic spid="4" grpId="7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22" b="13322"/>
          <a:stretch>
            <a:fillRect/>
          </a:stretch>
        </p:blipFill>
        <p:spPr>
          <a:xfrm>
            <a:off x="418624" y="354973"/>
            <a:ext cx="8226425" cy="4525963"/>
          </a:xfrm>
        </p:spPr>
      </p:pic>
      <p:sp>
        <p:nvSpPr>
          <p:cNvPr id="5" name="Rectangle 4"/>
          <p:cNvSpPr/>
          <p:nvPr/>
        </p:nvSpPr>
        <p:spPr>
          <a:xfrm>
            <a:off x="3743455" y="5103673"/>
            <a:ext cx="4517582" cy="1988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ประเพณีสงกรานต์</a:t>
            </a:r>
          </a:p>
          <a:p>
            <a:pPr algn="ctr"/>
            <a:r>
              <a:rPr lang="th-T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พม่า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773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6" y="0"/>
            <a:ext cx="8847559" cy="1143000"/>
          </a:xfrm>
        </p:spPr>
        <p:txBody>
          <a:bodyPr/>
          <a:lstStyle/>
          <a:p>
            <a:r>
              <a:rPr lang="th-TH" sz="4000" b="1" dirty="0" smtClean="0"/>
              <a:t>วัฒนธรรมย่อยในแต่ละประเทศสมาชิก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00" y="1305232"/>
            <a:ext cx="8822900" cy="4525963"/>
          </a:xfrm>
        </p:spPr>
        <p:txBody>
          <a:bodyPr/>
          <a:lstStyle/>
          <a:p>
            <a:r>
              <a:rPr lang="th-TH" sz="3200" dirty="0" smtClean="0"/>
              <a:t>แตกต่างกัน เพราะ</a:t>
            </a:r>
          </a:p>
          <a:p>
            <a:pPr lvl="1"/>
            <a:r>
              <a:rPr lang="th-TH" sz="3200" dirty="0" smtClean="0"/>
              <a:t>สภาพภูมิประเทศ</a:t>
            </a:r>
          </a:p>
          <a:p>
            <a:pPr lvl="1"/>
            <a:r>
              <a:rPr lang="th-TH" sz="3200" dirty="0" smtClean="0"/>
              <a:t>ระบอบการเมืองการปกครอง</a:t>
            </a:r>
          </a:p>
          <a:p>
            <a:pPr lvl="1"/>
            <a:r>
              <a:rPr lang="th-TH" sz="3200" dirty="0" smtClean="0"/>
              <a:t>สภาพทางเศรษฐกิจ</a:t>
            </a:r>
          </a:p>
          <a:p>
            <a:pPr lvl="1"/>
            <a:r>
              <a:rPr lang="th-TH" sz="3200" dirty="0" smtClean="0"/>
              <a:t>ศาสนาและความเชื่อ</a:t>
            </a:r>
          </a:p>
          <a:p>
            <a:r>
              <a:rPr lang="th-TH" sz="3200" dirty="0" smtClean="0"/>
              <a:t>ก่อให้เกิด </a:t>
            </a:r>
            <a:r>
              <a:rPr lang="th-TH" sz="4400" dirty="0" smtClean="0"/>
              <a:t>อัตลักษณ์ </a:t>
            </a:r>
            <a:r>
              <a:rPr lang="th-TH" sz="3200" dirty="0" smtClean="0"/>
              <a:t>ของแต่ละประเทศ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347114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81" y="274638"/>
            <a:ext cx="8280394" cy="1143000"/>
          </a:xfrm>
        </p:spPr>
        <p:txBody>
          <a:bodyPr/>
          <a:lstStyle/>
          <a:p>
            <a:r>
              <a:rPr lang="th-TH" sz="4000" b="1" dirty="0" smtClean="0"/>
              <a:t>ความมั่งคั่งของประเทศในอาเซียน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18" y="1600200"/>
            <a:ext cx="8181757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sz="3200" dirty="0" smtClean="0"/>
              <a:t>ประเทศร่ำรวย</a:t>
            </a:r>
          </a:p>
          <a:p>
            <a:pPr>
              <a:lnSpc>
                <a:spcPct val="120000"/>
              </a:lnSpc>
            </a:pPr>
            <a:r>
              <a:rPr lang="th-TH" sz="3200" dirty="0" smtClean="0"/>
              <a:t>ประเทศกำลังพัฒนามานานแล้ว</a:t>
            </a:r>
          </a:p>
          <a:p>
            <a:pPr>
              <a:lnSpc>
                <a:spcPct val="120000"/>
              </a:lnSpc>
            </a:pPr>
            <a:r>
              <a:rPr lang="th-TH" sz="3200" dirty="0" smtClean="0"/>
              <a:t>ประเทศกำลังพัฒนาใหม่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203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945" y="-172606"/>
            <a:ext cx="8835230" cy="1143000"/>
          </a:xfrm>
        </p:spPr>
        <p:txBody>
          <a:bodyPr/>
          <a:lstStyle/>
          <a:p>
            <a:r>
              <a:rPr lang="th-TH" sz="4000" b="1" dirty="0" smtClean="0"/>
              <a:t>พลเมืองอาเซียน</a:t>
            </a:r>
            <a:endParaRPr lang="en-US" sz="4000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704" y="878473"/>
            <a:ext cx="8021472" cy="57730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b="1" dirty="0" smtClean="0"/>
              <a:t>กลุ่มคนยากจน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พึ่งพารัฐสวัสดิการไทย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แรงงานขับเคลื่อนอุตสาหกรรมและบริการของไทย</a:t>
            </a:r>
          </a:p>
          <a:p>
            <a:pPr>
              <a:spcBef>
                <a:spcPts val="0"/>
              </a:spcBef>
            </a:pPr>
            <a:r>
              <a:rPr lang="th-TH" b="1" dirty="0" smtClean="0"/>
              <a:t>กลุ่มชนชั้นกลาง</a:t>
            </a:r>
            <a:endParaRPr lang="en-US" b="1" dirty="0" smtClean="0"/>
          </a:p>
          <a:p>
            <a:pPr lvl="1">
              <a:spcBef>
                <a:spcPts val="0"/>
              </a:spcBef>
            </a:pPr>
            <a:r>
              <a:rPr lang="th-TH" dirty="0" smtClean="0"/>
              <a:t>นักท่องเที่ยว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แรงงานมีฝีมือ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บริโภคสินค้าและบริการ</a:t>
            </a:r>
          </a:p>
          <a:p>
            <a:pPr>
              <a:spcBef>
                <a:spcPts val="0"/>
              </a:spcBef>
            </a:pPr>
            <a:r>
              <a:rPr lang="th-TH" b="1" dirty="0" smtClean="0"/>
              <a:t>กลุ่มคนร่ำรวย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นักท่องเที่ยว</a:t>
            </a:r>
            <a:r>
              <a:rPr lang="en-US" dirty="0" smtClean="0"/>
              <a:t> </a:t>
            </a:r>
            <a:endParaRPr lang="th-TH" dirty="0" smtClean="0"/>
          </a:p>
          <a:p>
            <a:pPr lvl="1">
              <a:spcBef>
                <a:spcPts val="0"/>
              </a:spcBef>
            </a:pPr>
            <a:r>
              <a:rPr lang="th-TH" dirty="0" smtClean="0"/>
              <a:t>บริโภคสินค้าและบริการในระดับดีเยี่ยม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นักลงทุน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 smtClean="0"/>
              <a:t>ปัญหาทักษะแรงงานฝีมือไทย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th-TH" sz="4000" dirty="0" smtClean="0"/>
              <a:t>ขาดทักษะในการปฏิสัมพันธ์กับผู้อื่น </a:t>
            </a:r>
            <a:endParaRPr lang="en-US" sz="4000" dirty="0" smtClean="0"/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th-TH" sz="4000" dirty="0" smtClean="0"/>
              <a:t>ขาดทักษะทางเทคนิคเฉพาะทาง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th-TH" sz="4000" dirty="0" smtClean="0"/>
              <a:t>ขาดจรรยาบรรณในการทำงาน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58489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/>
              <a:t>การพัฒนาทักษะในการปฏิสัมพันธ์กับผู้อื่น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h-TH" sz="4000" dirty="0" smtClean="0"/>
              <a:t>การทำงานเป็นทีม</a:t>
            </a:r>
          </a:p>
          <a:p>
            <a:pPr>
              <a:lnSpc>
                <a:spcPct val="120000"/>
              </a:lnSpc>
            </a:pPr>
            <a:r>
              <a:rPr lang="th-TH" sz="4000" dirty="0" smtClean="0"/>
              <a:t>การเข้าใจความหลากหลายทางวัฒนธรรม</a:t>
            </a:r>
          </a:p>
          <a:p>
            <a:pPr>
              <a:lnSpc>
                <a:spcPct val="120000"/>
              </a:lnSpc>
            </a:pPr>
            <a:r>
              <a:rPr lang="th-TH" sz="4000" dirty="0" smtClean="0"/>
              <a:t>การสื่อสารด้วยการพูดและการเขียน</a:t>
            </a:r>
          </a:p>
          <a:p>
            <a:pPr>
              <a:lnSpc>
                <a:spcPct val="120000"/>
              </a:lnSpc>
            </a:pPr>
            <a:r>
              <a:rPr lang="th-TH" sz="4000" dirty="0" smtClean="0"/>
              <a:t>สามารถนำเสนองานได้</a:t>
            </a:r>
          </a:p>
          <a:p>
            <a:pPr>
              <a:lnSpc>
                <a:spcPct val="120000"/>
              </a:lnSpc>
            </a:pPr>
            <a:r>
              <a:rPr lang="th-TH" sz="4000" dirty="0" smtClean="0"/>
              <a:t>สามารถทำงานภายใต้ความหลากหลายทางวัฒนธรรมได้ ทั้งในบริบทของภูมิภาคอาเซียนและโลกาภิวัตน์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527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5" y="0"/>
            <a:ext cx="8226425" cy="1143000"/>
          </a:xfrm>
        </p:spPr>
        <p:txBody>
          <a:bodyPr/>
          <a:lstStyle/>
          <a:p>
            <a:r>
              <a:rPr lang="th-TH" sz="4800" b="1" dirty="0" smtClean="0"/>
              <a:t>การพัฒนาด้านจรรยาบรรณ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63" y="1069258"/>
            <a:ext cx="8226425" cy="2293374"/>
          </a:xfrm>
        </p:spPr>
        <p:txBody>
          <a:bodyPr/>
          <a:lstStyle/>
          <a:p>
            <a:r>
              <a:rPr lang="th-TH" sz="4000" dirty="0" smtClean="0"/>
              <a:t>การปฏิบัติตามกฎระเบียบของบริษัท</a:t>
            </a:r>
          </a:p>
          <a:p>
            <a:r>
              <a:rPr lang="th-TH" sz="4000" dirty="0" smtClean="0"/>
              <a:t>ความรับผิดชอบ</a:t>
            </a:r>
          </a:p>
          <a:p>
            <a:r>
              <a:rPr lang="th-TH" sz="4000" dirty="0" smtClean="0"/>
              <a:t>จรรยาบรรณาทางธุรกิจ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06663" y="3153199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th-TH" sz="4400" b="1" dirty="0" smtClean="0"/>
              <a:t>การพัฒนาด้านทักษะเทคนิคเฉพาะทาง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616" y="4587189"/>
            <a:ext cx="8226425" cy="16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th-TH" sz="4000" dirty="0" smtClean="0"/>
              <a:t>ความชำนาญทางเทคนิคเฉพาะทาง</a:t>
            </a:r>
          </a:p>
          <a:p>
            <a:pPr algn="r"/>
            <a:r>
              <a:rPr lang="th-TH" sz="4000" dirty="0" smtClean="0"/>
              <a:t>ความแข็งแรงของร่างกายในการปฏิบัติงาน</a:t>
            </a:r>
          </a:p>
        </p:txBody>
      </p:sp>
    </p:spTree>
    <p:extLst>
      <p:ext uri="{BB962C8B-B14F-4D97-AF65-F5344CB8AC3E}">
        <p14:creationId xmlns:p14="http://schemas.microsoft.com/office/powerpoint/2010/main" val="1868530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/>
              <a:t>สถานการณ์ด้านสาธารณสุข</a:t>
            </a:r>
            <a:endParaRPr lang="en-US" sz="4800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16" y="1600200"/>
            <a:ext cx="8778733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th-TH" sz="4000" dirty="0" smtClean="0"/>
              <a:t>โรงพยาบาลอุ้มผาง จ.ตาก ไม่สามารถแบกรับค่าใช้จ่าย ในการให้บริการรักษาพยาบาลแก่ผู้ป่วยจากประเทศเพื่อนบ้านที่มีสัดส่วนมากกว่าครึ่งหนึ่งของผู้ป่วยทั้งหมด ล้วนเป็นบุคคลที่ไม่มีกำลังในการจ่ายเงินค่ารักษาพยาบาล</a:t>
            </a:r>
            <a:endParaRPr lang="en-US" sz="4000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th-TH" sz="4000" dirty="0" smtClean="0"/>
              <a:t>การท่องเที่ยวเชิงแพทย์ในภูมิภาคเอเชียตะวันออกเฉียงใต้กำลังเติบโต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1143000"/>
          </a:xfrm>
        </p:spPr>
        <p:txBody>
          <a:bodyPr/>
          <a:lstStyle/>
          <a:p>
            <a:r>
              <a:rPr lang="th-TH" sz="4800" b="1" dirty="0" smtClean="0"/>
              <a:t>สถานการณ์ด้านความมั่นคง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02890"/>
            <a:ext cx="8226425" cy="5855110"/>
          </a:xfrm>
        </p:spPr>
        <p:txBody>
          <a:bodyPr/>
          <a:lstStyle/>
          <a:p>
            <a:r>
              <a:rPr lang="th-TH" sz="3600" dirty="0" smtClean="0"/>
              <a:t>กองกำลังรัฐอิสลาม </a:t>
            </a:r>
            <a:r>
              <a:rPr lang="en-US" sz="3600" dirty="0" smtClean="0"/>
              <a:t>(</a:t>
            </a:r>
            <a:r>
              <a:rPr lang="en-US" sz="3600" dirty="0"/>
              <a:t>Islamic </a:t>
            </a:r>
            <a:r>
              <a:rPr lang="en-US" sz="3600" dirty="0" smtClean="0"/>
              <a:t>State/IS) </a:t>
            </a:r>
            <a:r>
              <a:rPr lang="th-TH" sz="3600" dirty="0" smtClean="0"/>
              <a:t>ลามเข้าอินโดนีเซีย ฟิลิปปินส์ และมาเลเซีย</a:t>
            </a:r>
            <a:endParaRPr lang="en-US" sz="3600" dirty="0" smtClean="0"/>
          </a:p>
          <a:p>
            <a:r>
              <a:rPr lang="th-TH" sz="3600" dirty="0" smtClean="0"/>
              <a:t>อาชญากรรมจาก</a:t>
            </a:r>
          </a:p>
          <a:p>
            <a:pPr lvl="1"/>
            <a:r>
              <a:rPr lang="th-TH" sz="3600" dirty="0" smtClean="0"/>
              <a:t>แรงงานต่างชาติ </a:t>
            </a:r>
          </a:p>
          <a:p>
            <a:pPr lvl="1"/>
            <a:r>
              <a:rPr lang="th-TH" sz="3600" dirty="0" smtClean="0"/>
              <a:t>ขบวนการลักลอบค้ายาเสพติด </a:t>
            </a:r>
          </a:p>
          <a:p>
            <a:pPr lvl="1"/>
            <a:r>
              <a:rPr lang="th-TH" sz="3600" dirty="0" smtClean="0"/>
              <a:t>ขบวนการค้ามนุษย์</a:t>
            </a:r>
          </a:p>
          <a:p>
            <a:r>
              <a:rPr lang="th-TH" sz="3600" dirty="0" smtClean="0"/>
              <a:t>ข้อพิพาทเรื่องดินแดน</a:t>
            </a:r>
          </a:p>
          <a:p>
            <a:pPr lvl="1"/>
            <a:r>
              <a:rPr lang="th-TH" sz="3600" dirty="0" smtClean="0"/>
              <a:t>ไทย</a:t>
            </a:r>
            <a:r>
              <a:rPr lang="en-US" sz="3600" dirty="0" smtClean="0"/>
              <a:t>-</a:t>
            </a:r>
            <a:r>
              <a:rPr lang="th-TH" sz="3600" dirty="0" smtClean="0"/>
              <a:t>กัมพูชา</a:t>
            </a:r>
          </a:p>
          <a:p>
            <a:pPr lvl="1"/>
            <a:r>
              <a:rPr lang="th-TH" sz="3600" dirty="0" smtClean="0"/>
              <a:t>จีน</a:t>
            </a:r>
            <a:r>
              <a:rPr lang="en-US" sz="3600" dirty="0" smtClean="0"/>
              <a:t>-</a:t>
            </a:r>
            <a:r>
              <a:rPr lang="th-TH" sz="3600" dirty="0" smtClean="0"/>
              <a:t>เวียดนาม</a:t>
            </a:r>
            <a:r>
              <a:rPr lang="en-US" sz="3600" dirty="0" smtClean="0"/>
              <a:t>-</a:t>
            </a:r>
            <a:r>
              <a:rPr lang="th-TH" sz="3600" dirty="0" smtClean="0"/>
              <a:t>ฟิลิปปินส์</a:t>
            </a:r>
            <a:endParaRPr lang="en-US" sz="36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678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274638"/>
            <a:ext cx="8484763" cy="1143000"/>
          </a:xfrm>
        </p:spPr>
        <p:txBody>
          <a:bodyPr/>
          <a:lstStyle/>
          <a:p>
            <a:r>
              <a:rPr lang="th-TH" sz="4400" b="1" dirty="0" smtClean="0"/>
              <a:t>สถานการณ์การท่องเที่ยวและการบริโภคสินค้าไทย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75" y="1600200"/>
            <a:ext cx="8484763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sz="3600" dirty="0" smtClean="0"/>
              <a:t>เพื่อนบ้านในอาเซียนนิยมบริโภคสินค้า </a:t>
            </a:r>
            <a:r>
              <a:rPr lang="en-US" sz="3600" dirty="0" smtClean="0"/>
              <a:t>Made in Thailand </a:t>
            </a:r>
            <a:r>
              <a:rPr lang="th-TH" sz="3600" dirty="0" smtClean="0"/>
              <a:t>เพราะคุณภาพดีกว่าสินค้าจากจีน และราคาไม่สูง สามารถจ่ายได้</a:t>
            </a:r>
          </a:p>
          <a:p>
            <a:pPr>
              <a:lnSpc>
                <a:spcPct val="120000"/>
              </a:lnSpc>
            </a:pPr>
            <a:r>
              <a:rPr lang="th-TH" sz="3600" dirty="0" smtClean="0"/>
              <a:t>นิยมเดินทางท่องเที่ยวในเมืองไทย และซื้อสินค้า ที่ไทย โดยเฉพาะเสื้อผ้าเครื่องแต่งกาย</a:t>
            </a:r>
          </a:p>
          <a:p>
            <a:pPr>
              <a:lnSpc>
                <a:spcPct val="120000"/>
              </a:lnSpc>
            </a:pPr>
            <a:r>
              <a:rPr lang="th-TH" sz="3600" dirty="0" smtClean="0"/>
              <a:t>สาเหตุเพราะการขยายตัวของชนชั้นกลาง และสายการบินต้นทุนต่ำ รวมทั้งการยกเลิกระบบวีซ่า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4702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-260675"/>
            <a:ext cx="8859889" cy="1561288"/>
          </a:xfrm>
        </p:spPr>
        <p:txBody>
          <a:bodyPr/>
          <a:lstStyle/>
          <a:p>
            <a:pPr algn="ctr"/>
            <a:r>
              <a:rPr lang="th-TH" dirty="0" smtClean="0"/>
              <a:t>ประชาสังคมและวัฒนธรรมของกลุ่มประเทศอาเซียน (</a:t>
            </a:r>
            <a:r>
              <a:rPr lang="en-US" dirty="0" smtClean="0"/>
              <a:t>ASEAN </a:t>
            </a:r>
            <a:r>
              <a:rPr lang="en-US" dirty="0"/>
              <a:t>Socio-Cultural Community : </a:t>
            </a:r>
            <a:r>
              <a:rPr lang="en-US" dirty="0" smtClean="0"/>
              <a:t>ASCC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8" y="1279646"/>
            <a:ext cx="8896878" cy="4525963"/>
          </a:xfrm>
        </p:spPr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th-TH" sz="3200" dirty="0" smtClean="0"/>
              <a:t>“</a:t>
            </a:r>
            <a:r>
              <a:rPr lang="en-US" sz="3200" dirty="0" err="1" smtClean="0"/>
              <a:t>เพื่อ</a:t>
            </a:r>
            <a:r>
              <a:rPr lang="en-US" sz="3200" dirty="0" err="1"/>
              <a:t>สร้างประชาคมแห่งสังคมที่มีความเอื้ออาทรและแบ่งปัน</a:t>
            </a:r>
            <a:r>
              <a:rPr lang="en-US" sz="3200" dirty="0"/>
              <a:t> </a:t>
            </a:r>
            <a:r>
              <a:rPr lang="en-US" sz="3200" dirty="0" err="1"/>
              <a:t>แก้ไขผลกระทบต่อ</a:t>
            </a:r>
            <a:r>
              <a:rPr lang="en-US" sz="3200" dirty="0" err="1" smtClean="0"/>
              <a:t>สังคม</a:t>
            </a:r>
            <a:r>
              <a:rPr lang="th-TH" sz="3200" dirty="0" smtClean="0"/>
              <a:t> </a:t>
            </a:r>
            <a:r>
              <a:rPr lang="en-US" sz="3200" dirty="0" err="1" smtClean="0"/>
              <a:t>อัน</a:t>
            </a:r>
            <a:r>
              <a:rPr lang="en-US" sz="3200" dirty="0" err="1"/>
              <a:t>เนื่องมาจากการรวมตัวทาง</a:t>
            </a:r>
            <a:r>
              <a:rPr lang="en-US" sz="3200" dirty="0" err="1" smtClean="0"/>
              <a:t>เศรษฐกิจ</a:t>
            </a:r>
            <a:r>
              <a:rPr lang="th-TH" sz="3200" dirty="0" smtClean="0"/>
              <a:t>”</a:t>
            </a:r>
            <a:endParaRPr lang="en-US" sz="3200" dirty="0" smtClean="0"/>
          </a:p>
          <a:p>
            <a:pPr marL="0" indent="0" algn="ctr">
              <a:buNone/>
            </a:pPr>
            <a:endParaRPr lang="th-TH" sz="3200" dirty="0" smtClean="0"/>
          </a:p>
          <a:p>
            <a:r>
              <a:rPr lang="th-TH" dirty="0"/>
              <a:t>การจัดทำแผนงานการจัดตั้งประชาคมสังคมและวัฒนธรรมอาเซียน (</a:t>
            </a:r>
            <a:r>
              <a:rPr lang="en-US" b="1" dirty="0"/>
              <a:t>ASEAN Socio-Cultural Community Blueprint</a:t>
            </a:r>
            <a:r>
              <a:rPr lang="th-TH" dirty="0" smtClean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906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 smtClean="0"/>
              <a:t>กิจกรรมกลุ่ม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32" y="1600200"/>
            <a:ext cx="8716297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sz="4000" dirty="0" smtClean="0"/>
              <a:t>ขอให้ท่านจับกลุ่ม เพื่อระดมความคิดเห็นในการวางแผนงาน เพื่อรองรับการเข้าสู่ประชาคมเศรษฐกิจอาเซียน โดยสมมติเหตุการณ์</a:t>
            </a:r>
            <a:r>
              <a:rPr lang="th-TH" sz="4000" dirty="0" smtClean="0"/>
              <a:t>ว่า หาก</a:t>
            </a:r>
            <a:r>
              <a:rPr lang="th-TH" sz="4000" dirty="0" smtClean="0"/>
              <a:t>ท่านต้องรับผิดชอบ</a:t>
            </a:r>
            <a:r>
              <a:rPr lang="th-TH" sz="4000" dirty="0" smtClean="0"/>
              <a:t>งานดังต่อไปนี้ ท่าน</a:t>
            </a:r>
            <a:r>
              <a:rPr lang="th-TH" sz="4000" dirty="0" smtClean="0"/>
              <a:t>จะมีแผนการทำงานอย่างไร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5691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05" y="0"/>
            <a:ext cx="8557384" cy="644806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sz="3200" b="1" dirty="0" smtClean="0"/>
              <a:t>การให้บริการสาธารณสุข</a:t>
            </a:r>
          </a:p>
          <a:p>
            <a:pPr>
              <a:lnSpc>
                <a:spcPct val="120000"/>
              </a:lnSpc>
            </a:pPr>
            <a:r>
              <a:rPr lang="th-TH" sz="3200" b="1" dirty="0" smtClean="0"/>
              <a:t>การส่งเสริมการท่องเที่ยวในกลุ่มนักท่องเที่ยวอาเซียน</a:t>
            </a:r>
          </a:p>
          <a:p>
            <a:pPr>
              <a:lnSpc>
                <a:spcPct val="120000"/>
              </a:lnSpc>
            </a:pPr>
            <a:r>
              <a:rPr lang="th-TH" sz="3200" b="1" dirty="0" smtClean="0"/>
              <a:t>การป้องกันเหตุอาชญากรรมจากแรงงานข้ามชาติ</a:t>
            </a:r>
          </a:p>
          <a:p>
            <a:pPr>
              <a:lnSpc>
                <a:spcPct val="120000"/>
              </a:lnSpc>
            </a:pPr>
            <a:r>
              <a:rPr lang="th-TH" sz="3200" b="1" dirty="0" smtClean="0"/>
              <a:t>การส่งเสริมแรงงานไทยไปอาเซียน</a:t>
            </a:r>
          </a:p>
          <a:p>
            <a:pPr>
              <a:lnSpc>
                <a:spcPct val="120000"/>
              </a:lnSpc>
            </a:pPr>
            <a:r>
              <a:rPr lang="th-TH" sz="3200" b="1" dirty="0" smtClean="0"/>
              <a:t>การส่งเสริมการลงทุนจากนักธุรกิจอาเซียน</a:t>
            </a:r>
          </a:p>
          <a:p>
            <a:pPr>
              <a:lnSpc>
                <a:spcPct val="120000"/>
              </a:lnSpc>
            </a:pPr>
            <a:r>
              <a:rPr lang="th-TH" sz="3200" b="1" dirty="0" smtClean="0"/>
              <a:t>การส่งเสริมผู้ประกอบการรายย่อยที่เจาะตลาดอาเซียน</a:t>
            </a:r>
          </a:p>
          <a:p>
            <a:pPr>
              <a:lnSpc>
                <a:spcPct val="120000"/>
              </a:lnSpc>
            </a:pPr>
            <a:r>
              <a:rPr lang="th-TH" sz="3200" b="1" dirty="0" smtClean="0"/>
              <a:t>การพัฒนาระบบการคมนาคมเพื่อเชื่อมต่อกับอาเซียน</a:t>
            </a:r>
          </a:p>
          <a:p>
            <a:pPr>
              <a:lnSpc>
                <a:spcPct val="120000"/>
              </a:lnSpc>
            </a:pPr>
            <a:r>
              <a:rPr lang="th-TH" sz="3200" b="1" dirty="0" smtClean="0"/>
              <a:t>การส่งเสริมภาคการเกษตร เพื่อขยายตลาดในอาเซียน</a:t>
            </a:r>
          </a:p>
          <a:p>
            <a:pPr>
              <a:lnSpc>
                <a:spcPct val="120000"/>
              </a:lnSpc>
            </a:pPr>
            <a:r>
              <a:rPr lang="th-TH" sz="3200" b="1" dirty="0" smtClean="0"/>
              <a:t>การรักษาฐานการลงทุนขนาดใหญ่ ไม่ให้ไหลออกไป</a:t>
            </a:r>
          </a:p>
          <a:p>
            <a:pPr>
              <a:lnSpc>
                <a:spcPct val="120000"/>
              </a:lnSpc>
            </a:pPr>
            <a:r>
              <a:rPr lang="th-TH" sz="3200" b="1" dirty="0" smtClean="0"/>
              <a:t>การส่งเสริมให้อยุธยาเป็นแหล่งเรียนรู้แห่งอาเซียน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98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 smtClean="0"/>
              <a:t>สวัสดีปีใหม่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sz="3200" dirty="0" smtClean="0"/>
              <a:t>“Selamat </a:t>
            </a:r>
            <a:r>
              <a:rPr lang="th-TH" sz="3200" dirty="0"/>
              <a:t>Tahun </a:t>
            </a:r>
            <a:r>
              <a:rPr lang="th-TH" sz="3200" dirty="0" smtClean="0"/>
              <a:t>Baru” </a:t>
            </a:r>
            <a:r>
              <a:rPr lang="en-US" sz="3200" dirty="0" smtClean="0"/>
              <a:t>(</a:t>
            </a:r>
            <a:r>
              <a:rPr lang="th-TH" sz="3200" dirty="0" smtClean="0"/>
              <a:t>เซอ </a:t>
            </a:r>
            <a:r>
              <a:rPr lang="th-TH" sz="3200" dirty="0"/>
              <a:t>ละ มัท ตา ฮุน บา </a:t>
            </a:r>
            <a:r>
              <a:rPr lang="th-TH" sz="3200" dirty="0" smtClean="0"/>
              <a:t>รู</a:t>
            </a:r>
            <a:r>
              <a:rPr lang="en-US" sz="3200" dirty="0" smtClean="0"/>
              <a:t>) - </a:t>
            </a:r>
            <a:r>
              <a:rPr lang="th-TH" sz="3200" dirty="0" smtClean="0"/>
              <a:t>มาเลย์</a:t>
            </a:r>
          </a:p>
          <a:p>
            <a:pPr>
              <a:lnSpc>
                <a:spcPct val="120000"/>
              </a:lnSpc>
            </a:pPr>
            <a:r>
              <a:rPr lang="th-TH" sz="3200" dirty="0" smtClean="0"/>
              <a:t>“Chaul </a:t>
            </a:r>
            <a:r>
              <a:rPr lang="th-TH" sz="3200" dirty="0"/>
              <a:t>Chnam </a:t>
            </a:r>
            <a:r>
              <a:rPr lang="th-TH" sz="3200" dirty="0" smtClean="0"/>
              <a:t>Thmey” </a:t>
            </a:r>
            <a:r>
              <a:rPr lang="en-US" sz="3200" dirty="0" smtClean="0"/>
              <a:t>(</a:t>
            </a:r>
            <a:r>
              <a:rPr lang="th-TH" sz="3200" dirty="0" smtClean="0"/>
              <a:t>ซัว</a:t>
            </a:r>
            <a:r>
              <a:rPr lang="th-TH" sz="3200" dirty="0"/>
              <a:t>ซะเดย ชะนำ</a:t>
            </a:r>
            <a:r>
              <a:rPr lang="th-TH" sz="3200" dirty="0" smtClean="0"/>
              <a:t>ทะไม</a:t>
            </a:r>
            <a:r>
              <a:rPr lang="en-US" sz="3200" dirty="0" smtClean="0"/>
              <a:t>) - </a:t>
            </a:r>
            <a:r>
              <a:rPr lang="th-TH" sz="3200" dirty="0" smtClean="0"/>
              <a:t>ขะแมร์</a:t>
            </a:r>
          </a:p>
          <a:p>
            <a:pPr>
              <a:lnSpc>
                <a:spcPct val="120000"/>
              </a:lnSpc>
            </a:pPr>
            <a:r>
              <a:rPr lang="th-TH" sz="3200" dirty="0" smtClean="0"/>
              <a:t>“สะ</a:t>
            </a:r>
            <a:r>
              <a:rPr lang="th-TH" sz="3200" dirty="0"/>
              <a:t>บ๋ายดี๋ปี๋</a:t>
            </a:r>
            <a:r>
              <a:rPr lang="th-TH" sz="3200" dirty="0" smtClean="0"/>
              <a:t>ใหม่” </a:t>
            </a:r>
            <a:r>
              <a:rPr lang="en-US" sz="3200" dirty="0" smtClean="0"/>
              <a:t>- </a:t>
            </a:r>
            <a:r>
              <a:rPr lang="th-TH" sz="3200" dirty="0" smtClean="0"/>
              <a:t>ลาว</a:t>
            </a:r>
          </a:p>
          <a:p>
            <a:pPr>
              <a:lnSpc>
                <a:spcPct val="120000"/>
              </a:lnSpc>
            </a:pPr>
            <a:r>
              <a:rPr lang="th-TH" sz="3200" dirty="0" smtClean="0"/>
              <a:t>“Mingala </a:t>
            </a:r>
            <a:r>
              <a:rPr lang="th-TH" sz="3200" dirty="0"/>
              <a:t>Nit Thit </a:t>
            </a:r>
            <a:r>
              <a:rPr lang="th-TH" sz="3200" dirty="0" smtClean="0"/>
              <a:t>Pa” </a:t>
            </a:r>
            <a:r>
              <a:rPr lang="en-US" sz="3200" dirty="0"/>
              <a:t>(</a:t>
            </a:r>
            <a:r>
              <a:rPr lang="th-TH" sz="3200" dirty="0" smtClean="0"/>
              <a:t>เม</a:t>
            </a:r>
            <a:r>
              <a:rPr lang="th-TH" sz="3200" dirty="0"/>
              <a:t>งกะลา นิ๊ ติ๊ </a:t>
            </a:r>
            <a:r>
              <a:rPr lang="th-TH" sz="3200" dirty="0" smtClean="0"/>
              <a:t>ป่า</a:t>
            </a:r>
            <a:r>
              <a:rPr lang="en-US" sz="3200" dirty="0" smtClean="0"/>
              <a:t>) - </a:t>
            </a:r>
            <a:r>
              <a:rPr lang="th-TH" sz="3200" dirty="0" smtClean="0"/>
              <a:t>พม่า</a:t>
            </a:r>
          </a:p>
          <a:p>
            <a:pPr>
              <a:lnSpc>
                <a:spcPct val="120000"/>
              </a:lnSpc>
            </a:pPr>
            <a:r>
              <a:rPr lang="th-TH" sz="3200" dirty="0" smtClean="0"/>
              <a:t>“Manigong </a:t>
            </a:r>
            <a:r>
              <a:rPr lang="th-TH" sz="3200" dirty="0"/>
              <a:t>Bagong </a:t>
            </a:r>
            <a:r>
              <a:rPr lang="th-TH" sz="3200" dirty="0" smtClean="0"/>
              <a:t>Taon” </a:t>
            </a:r>
            <a:r>
              <a:rPr lang="en-US" sz="3200" dirty="0" smtClean="0"/>
              <a:t>(</a:t>
            </a:r>
            <a:r>
              <a:rPr lang="th-TH" sz="3200" dirty="0" smtClean="0"/>
              <a:t>มะ</a:t>
            </a:r>
            <a:r>
              <a:rPr lang="th-TH" sz="3200" dirty="0"/>
              <a:t>นิกง บะกง ทะ</a:t>
            </a:r>
            <a:r>
              <a:rPr lang="th-TH" sz="3200" dirty="0" smtClean="0"/>
              <a:t>อง</a:t>
            </a:r>
            <a:r>
              <a:rPr lang="en-US" sz="3200" dirty="0" smtClean="0"/>
              <a:t>) - </a:t>
            </a:r>
            <a:r>
              <a:rPr lang="th-TH" sz="3200" dirty="0" smtClean="0"/>
              <a:t>ตากาล็อก</a:t>
            </a:r>
          </a:p>
          <a:p>
            <a:pPr>
              <a:lnSpc>
                <a:spcPct val="120000"/>
              </a:lnSpc>
            </a:pPr>
            <a:r>
              <a:rPr lang="th-TH" sz="3200" dirty="0" smtClean="0"/>
              <a:t>“Chúc </a:t>
            </a:r>
            <a:r>
              <a:rPr lang="th-TH" sz="3200" dirty="0"/>
              <a:t>mừng năm </a:t>
            </a:r>
            <a:r>
              <a:rPr lang="th-TH" sz="3200" dirty="0" smtClean="0"/>
              <a:t>mới” </a:t>
            </a:r>
            <a:r>
              <a:rPr lang="en-US" sz="3200" dirty="0" smtClean="0"/>
              <a:t>(</a:t>
            </a:r>
            <a:r>
              <a:rPr lang="th-TH" sz="3200" dirty="0" smtClean="0"/>
              <a:t>จุ๊ก </a:t>
            </a:r>
            <a:r>
              <a:rPr lang="th-TH" sz="3200" dirty="0"/>
              <a:t>หมึ่ง นัม เหม</a:t>
            </a:r>
            <a:r>
              <a:rPr lang="th-TH" sz="3200" dirty="0" smtClean="0"/>
              <a:t>ย</a:t>
            </a:r>
            <a:r>
              <a:rPr lang="en-US" sz="3200" dirty="0" smtClean="0"/>
              <a:t>) – </a:t>
            </a:r>
            <a:r>
              <a:rPr lang="th-TH" sz="3200" dirty="0" smtClean="0"/>
              <a:t>เวียต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05" y="0"/>
            <a:ext cx="8810570" cy="1143000"/>
          </a:xfrm>
        </p:spPr>
        <p:txBody>
          <a:bodyPr/>
          <a:lstStyle/>
          <a:p>
            <a:r>
              <a:rPr lang="th-TH" sz="4000" b="1" dirty="0" smtClean="0"/>
              <a:t>กรอบความร่วมมือตามแผนฯ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8" y="1279646"/>
            <a:ext cx="8896878" cy="55783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err="1" smtClean="0"/>
              <a:t>ส่ง</a:t>
            </a:r>
            <a:r>
              <a:rPr lang="en-US" sz="3000" b="1" dirty="0" err="1"/>
              <a:t>เสริมความร่วมมือในการพัฒนาทรัพยากร</a:t>
            </a:r>
            <a:r>
              <a:rPr lang="en-US" sz="3000" b="1" dirty="0" err="1" smtClean="0"/>
              <a:t>มนุษย์</a:t>
            </a:r>
            <a:endParaRPr lang="th-TH" sz="3000" dirty="0" smtClean="0"/>
          </a:p>
          <a:p>
            <a:pPr lvl="1">
              <a:lnSpc>
                <a:spcPct val="120000"/>
              </a:lnSpc>
            </a:pPr>
            <a:r>
              <a:rPr lang="th-TH" sz="2800" dirty="0" smtClean="0"/>
              <a:t>เน้น</a:t>
            </a:r>
            <a:r>
              <a:rPr lang="en-US" sz="2800" dirty="0" err="1" smtClean="0"/>
              <a:t>การ</a:t>
            </a:r>
            <a:r>
              <a:rPr lang="en-US" sz="2800" dirty="0" err="1"/>
              <a:t>ศึกษาและการสร้างสังคมความรู้</a:t>
            </a:r>
            <a:r>
              <a:rPr lang="en-US" sz="2800" dirty="0"/>
              <a:t> </a:t>
            </a:r>
            <a:endParaRPr lang="th-TH" sz="2800" dirty="0" smtClean="0"/>
          </a:p>
          <a:p>
            <a:pPr lvl="1">
              <a:lnSpc>
                <a:spcPct val="120000"/>
              </a:lnSpc>
            </a:pPr>
            <a:r>
              <a:rPr lang="en-US" sz="2800" dirty="0" err="1" smtClean="0"/>
              <a:t>ส่ง</a:t>
            </a:r>
            <a:r>
              <a:rPr lang="en-US" sz="2800" dirty="0" err="1"/>
              <a:t>เสริมการเข้าถึงการศึกษาขั้นพื้นฐานอย่างทั่วถึง</a:t>
            </a:r>
            <a:r>
              <a:rPr lang="en-US" sz="2800" dirty="0"/>
              <a:t> </a:t>
            </a:r>
            <a:endParaRPr lang="th-TH" sz="2800" dirty="0" smtClean="0"/>
          </a:p>
          <a:p>
            <a:pPr lvl="1">
              <a:lnSpc>
                <a:spcPct val="120000"/>
              </a:lnSpc>
            </a:pPr>
            <a:r>
              <a:rPr lang="en-US" sz="2800" dirty="0" err="1" smtClean="0"/>
              <a:t>ส่ง</a:t>
            </a:r>
            <a:r>
              <a:rPr lang="en-US" sz="2800" dirty="0" err="1"/>
              <a:t>เสริมการจ้างงานที่เหมาะสม</a:t>
            </a:r>
            <a:r>
              <a:rPr lang="en-US" sz="2800" dirty="0"/>
              <a:t> </a:t>
            </a:r>
            <a:endParaRPr lang="th-TH" sz="2800" dirty="0" smtClean="0"/>
          </a:p>
          <a:p>
            <a:pPr lvl="1">
              <a:lnSpc>
                <a:spcPct val="120000"/>
              </a:lnSpc>
            </a:pPr>
            <a:r>
              <a:rPr lang="en-US" sz="2800" dirty="0" err="1" smtClean="0"/>
              <a:t>ส่ง</a:t>
            </a:r>
            <a:r>
              <a:rPr lang="en-US" sz="2800" dirty="0" err="1"/>
              <a:t>เสริมเทคโนโลยีสารสนเทศ</a:t>
            </a:r>
            <a:r>
              <a:rPr lang="en-US" sz="2800" dirty="0"/>
              <a:t> </a:t>
            </a:r>
            <a:endParaRPr lang="th-TH" sz="2800" dirty="0"/>
          </a:p>
          <a:p>
            <a:pPr lvl="1">
              <a:lnSpc>
                <a:spcPct val="120000"/>
              </a:lnSpc>
            </a:pPr>
            <a:r>
              <a:rPr lang="en-US" sz="2800" dirty="0" err="1" smtClean="0"/>
              <a:t>เสริม</a:t>
            </a:r>
            <a:r>
              <a:rPr lang="en-US" sz="2800" dirty="0" err="1"/>
              <a:t>สร้างทักษะการประกอบการสำหรับสตรี</a:t>
            </a:r>
            <a:r>
              <a:rPr lang="en-US" sz="2800" dirty="0"/>
              <a:t> </a:t>
            </a:r>
            <a:r>
              <a:rPr lang="en-US" sz="2800" dirty="0" err="1"/>
              <a:t>เยาวชน</a:t>
            </a:r>
            <a:r>
              <a:rPr lang="en-US" sz="2800" dirty="0"/>
              <a:t> </a:t>
            </a:r>
            <a:r>
              <a:rPr lang="th-TH" sz="2800" dirty="0"/>
              <a:t> </a:t>
            </a:r>
            <a:r>
              <a:rPr lang="th-TH" sz="2800" dirty="0" smtClean="0"/>
              <a:t>   </a:t>
            </a:r>
            <a:r>
              <a:rPr lang="en-US" sz="2800" dirty="0" err="1" smtClean="0"/>
              <a:t>ผู้</a:t>
            </a:r>
            <a:r>
              <a:rPr lang="en-US" sz="2800" dirty="0" err="1"/>
              <a:t>สูง</a:t>
            </a:r>
            <a:r>
              <a:rPr lang="en-US" sz="2800" dirty="0" err="1" smtClean="0"/>
              <a:t>อายุ</a:t>
            </a:r>
            <a:r>
              <a:rPr lang="th-TH" sz="2800" dirty="0" smtClean="0"/>
              <a:t> </a:t>
            </a:r>
            <a:r>
              <a:rPr lang="en-US" sz="2800" dirty="0" err="1" smtClean="0"/>
              <a:t>และ</a:t>
            </a:r>
            <a:r>
              <a:rPr lang="en-US" sz="2800" dirty="0" err="1"/>
              <a:t>ผู้</a:t>
            </a:r>
            <a:r>
              <a:rPr lang="en-US" sz="2800" dirty="0" err="1" smtClean="0"/>
              <a:t>พิการ</a:t>
            </a:r>
            <a:r>
              <a:rPr lang="en-US" sz="2800" b="1" dirty="0"/>
              <a:t>  </a:t>
            </a:r>
            <a:r>
              <a:rPr lang="en-US" b="1" dirty="0"/>
              <a:t> 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8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0"/>
            <a:ext cx="8859889" cy="1143000"/>
          </a:xfrm>
        </p:spPr>
        <p:txBody>
          <a:bodyPr/>
          <a:lstStyle/>
          <a:p>
            <a:r>
              <a:rPr lang="th-TH" sz="4000" b="1" dirty="0"/>
              <a:t>กรอบความร่วมมือตามแผนฯ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2" y="1600200"/>
            <a:ext cx="871193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2. </a:t>
            </a:r>
            <a:r>
              <a:rPr lang="en-US" sz="3200" b="1" dirty="0" err="1" smtClean="0"/>
              <a:t>ส่ง</a:t>
            </a:r>
            <a:r>
              <a:rPr lang="en-US" sz="3200" b="1" dirty="0" err="1"/>
              <a:t>เสริมการคุ้มครองและสวัสดิการ</a:t>
            </a:r>
            <a:r>
              <a:rPr lang="en-US" sz="3200" b="1" dirty="0" err="1" smtClean="0"/>
              <a:t>สังคม</a:t>
            </a:r>
            <a:endParaRPr lang="th-TH" sz="3200" b="1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ลด</a:t>
            </a:r>
            <a:r>
              <a:rPr lang="en-US" dirty="0" err="1"/>
              <a:t>ความยากจน</a:t>
            </a:r>
            <a:r>
              <a:rPr lang="en-US" dirty="0"/>
              <a:t> </a:t>
            </a:r>
            <a:endParaRPr lang="th-TH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ส่ง</a:t>
            </a:r>
            <a:r>
              <a:rPr lang="en-US" dirty="0" err="1"/>
              <a:t>เสริมความมั่นคงด้านอาหาร</a:t>
            </a:r>
            <a:r>
              <a:rPr lang="en-US" dirty="0"/>
              <a:t> </a:t>
            </a:r>
            <a:endParaRPr lang="th-TH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การ</a:t>
            </a:r>
            <a:r>
              <a:rPr lang="en-US" dirty="0" err="1"/>
              <a:t>เข้าถึงบริการด้านสุขภาพและการรักษาพยาบาล</a:t>
            </a:r>
            <a:r>
              <a:rPr lang="en-US" dirty="0"/>
              <a:t> </a:t>
            </a:r>
            <a:endParaRPr lang="th-TH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มี</a:t>
            </a:r>
            <a:r>
              <a:rPr lang="en-US" dirty="0" err="1"/>
              <a:t>ความปลอดภัยในชีวิตและทรัพย์สิน</a:t>
            </a:r>
            <a:r>
              <a:rPr lang="en-US" dirty="0"/>
              <a:t> </a:t>
            </a:r>
            <a:endParaRPr lang="th-TH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ปลอด</a:t>
            </a:r>
            <a:r>
              <a:rPr lang="en-US" dirty="0" err="1"/>
              <a:t>ยาเสพติด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4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4" y="0"/>
            <a:ext cx="8835230" cy="1143000"/>
          </a:xfrm>
        </p:spPr>
        <p:txBody>
          <a:bodyPr/>
          <a:lstStyle/>
          <a:p>
            <a:r>
              <a:rPr lang="th-TH" sz="4000" b="1" dirty="0"/>
              <a:t>กรอบความร่วมมือตามแผนฯ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34" y="1279646"/>
            <a:ext cx="8798241" cy="510677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3. </a:t>
            </a:r>
            <a:r>
              <a:rPr lang="en-US" sz="3200" b="1" dirty="0" err="1" smtClean="0"/>
              <a:t>ส่ง</a:t>
            </a:r>
            <a:r>
              <a:rPr lang="en-US" sz="3200" b="1" dirty="0" err="1"/>
              <a:t>เสริมสิทธิและความยุติธรรมทาง</a:t>
            </a:r>
            <a:r>
              <a:rPr lang="en-US" sz="3200" b="1" dirty="0" err="1" smtClean="0"/>
              <a:t>สังคม</a:t>
            </a:r>
            <a:endParaRPr lang="th-TH" sz="3200" dirty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เน้น</a:t>
            </a:r>
            <a:r>
              <a:rPr lang="en-US" dirty="0" err="1"/>
              <a:t>การปกป้องผลประโยชน์</a:t>
            </a:r>
            <a:r>
              <a:rPr lang="en-US" dirty="0"/>
              <a:t> </a:t>
            </a:r>
            <a:endParaRPr lang="th-TH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การ</a:t>
            </a:r>
            <a:r>
              <a:rPr lang="en-US" dirty="0" err="1"/>
              <a:t>รักษาสิทธิของ</a:t>
            </a:r>
            <a:r>
              <a:rPr lang="en-US" dirty="0" err="1" smtClean="0"/>
              <a:t>ประชาชน</a:t>
            </a:r>
            <a:r>
              <a:rPr lang="th-TH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ส่ง</a:t>
            </a:r>
            <a:r>
              <a:rPr lang="en-US" dirty="0" err="1"/>
              <a:t>เสริมโอกาสอย่างเท่า</a:t>
            </a:r>
            <a:r>
              <a:rPr lang="en-US" dirty="0" err="1" smtClean="0"/>
              <a:t>เทียม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4. </a:t>
            </a:r>
            <a:r>
              <a:rPr lang="en-US" sz="3200" b="1" dirty="0" err="1" smtClean="0"/>
              <a:t>สร้าง</a:t>
            </a:r>
            <a:r>
              <a:rPr lang="en-US" sz="3200" b="1" dirty="0" err="1"/>
              <a:t>ความยั่งยืนด้านสิ่งแวดล้อม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ส่ง</a:t>
            </a:r>
            <a:r>
              <a:rPr lang="en-US" dirty="0" err="1"/>
              <a:t>เสริมสิ่งแวดล้อมสีเขียวและสะอาด</a:t>
            </a:r>
            <a:r>
              <a:rPr lang="en-US" dirty="0"/>
              <a:t> </a:t>
            </a:r>
            <a:endParaRPr lang="th-TH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อนุรักษ์</a:t>
            </a:r>
            <a:r>
              <a:rPr lang="en-US" dirty="0" err="1"/>
              <a:t>และปกป้องทรัพยากรธรรมชาติและ</a:t>
            </a:r>
            <a:r>
              <a:rPr lang="en-US" dirty="0" err="1" smtClean="0"/>
              <a:t>พลังงาน</a:t>
            </a:r>
            <a:endParaRPr lang="th-TH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ส่ง</a:t>
            </a:r>
            <a:r>
              <a:rPr lang="en-US" dirty="0" err="1"/>
              <a:t>เสริมความร่วมมือในการแก้ไขปัญหาสิ่งแวดล้อมใน</a:t>
            </a:r>
            <a:r>
              <a:rPr lang="en-US" dirty="0" err="1" smtClean="0"/>
              <a:t>ภูมิภาค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73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0"/>
            <a:ext cx="8859889" cy="1143000"/>
          </a:xfrm>
        </p:spPr>
        <p:txBody>
          <a:bodyPr/>
          <a:lstStyle/>
          <a:p>
            <a:r>
              <a:rPr lang="th-TH" sz="4000" b="1" dirty="0"/>
              <a:t>กรอบความร่วมมือตาม</a:t>
            </a:r>
            <a:r>
              <a:rPr lang="th-TH" sz="4000" dirty="0"/>
              <a:t>แผนฯ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16" y="1183584"/>
            <a:ext cx="8847559" cy="619061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5. </a:t>
            </a:r>
            <a:r>
              <a:rPr lang="en-US" sz="3200" b="1" dirty="0" err="1" smtClean="0"/>
              <a:t>การ</a:t>
            </a:r>
            <a:r>
              <a:rPr lang="en-US" sz="3200" b="1" dirty="0" err="1"/>
              <a:t>สร้างอัตลักษณ์อาเซียน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สร้าง</a:t>
            </a:r>
            <a:r>
              <a:rPr lang="en-US" dirty="0" err="1"/>
              <a:t>ความรู้สึกของการอยู่ร่วมกัน</a:t>
            </a:r>
            <a:r>
              <a:rPr lang="en-US" dirty="0"/>
              <a:t> </a:t>
            </a:r>
            <a:endParaRPr lang="th-TH" dirty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ส่ง</a:t>
            </a:r>
            <a:r>
              <a:rPr lang="en-US" dirty="0" err="1"/>
              <a:t>เสริมความเป็นเอกภาพท่ามกลางความแตก</a:t>
            </a:r>
            <a:r>
              <a:rPr lang="en-US" dirty="0" err="1" smtClean="0"/>
              <a:t>ต่าง</a:t>
            </a:r>
            <a:endParaRPr lang="th-TH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สร้าง</a:t>
            </a:r>
            <a:r>
              <a:rPr lang="en-US" dirty="0" err="1"/>
              <a:t>ความเข้าใจอันดีระหว่างประเทศสมาชิกเกี่ยวกับวัฒนธรรม</a:t>
            </a:r>
            <a:r>
              <a:rPr lang="en-US" dirty="0"/>
              <a:t> </a:t>
            </a:r>
            <a:r>
              <a:rPr lang="en-US" dirty="0" err="1"/>
              <a:t>ประวัติศาสตร์</a:t>
            </a:r>
            <a:r>
              <a:rPr lang="en-US" dirty="0"/>
              <a:t> </a:t>
            </a:r>
            <a:r>
              <a:rPr lang="en-US" dirty="0" err="1"/>
              <a:t>ศาสนา</a:t>
            </a:r>
            <a:r>
              <a:rPr lang="en-US" dirty="0"/>
              <a:t> </a:t>
            </a:r>
            <a:r>
              <a:rPr lang="en-US" dirty="0" err="1"/>
              <a:t>และ</a:t>
            </a:r>
            <a:r>
              <a:rPr lang="en-US" dirty="0" err="1" smtClean="0"/>
              <a:t>อารย</a:t>
            </a:r>
            <a:r>
              <a:rPr lang="en-US" dirty="0" err="1" smtClean="0"/>
              <a:t>ธรรม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6. </a:t>
            </a:r>
            <a:r>
              <a:rPr lang="en-US" b="1" dirty="0" err="1" smtClean="0"/>
              <a:t>การ</a:t>
            </a:r>
            <a:r>
              <a:rPr lang="en-US" b="1" dirty="0" err="1"/>
              <a:t>ลดช่องว่างทางการพัฒนา</a:t>
            </a:r>
            <a:r>
              <a:rPr lang="en-US" b="1" dirty="0"/>
              <a:t> </a:t>
            </a:r>
            <a:endParaRPr lang="en-US" b="1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แก้</a:t>
            </a:r>
            <a:r>
              <a:rPr lang="en-US" dirty="0" err="1"/>
              <a:t>ปัญหาความเหลื่อมล้ำทางสังคมและเศรษฐกิจระหว่างประเทศสมาชิก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6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1" y="114361"/>
            <a:ext cx="8526988" cy="1143000"/>
          </a:xfrm>
        </p:spPr>
        <p:txBody>
          <a:bodyPr/>
          <a:lstStyle/>
          <a:p>
            <a:pPr algn="ctr"/>
            <a:r>
              <a:rPr lang="th-TH" sz="4000" b="1" dirty="0" smtClean="0"/>
              <a:t>การเตรียมความพร้อมของเจ้าหน้าที่รัฐ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28" y="1600200"/>
            <a:ext cx="8551647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th-TH" sz="2800" dirty="0" smtClean="0"/>
              <a:t>เข้าใจขอบข่ายงานที่เพิ่มขึ้น</a:t>
            </a:r>
          </a:p>
          <a:p>
            <a:pPr lvl="1">
              <a:lnSpc>
                <a:spcPct val="120000"/>
              </a:lnSpc>
              <a:buFont typeface="Wingdings" charset="2"/>
              <a:buChar char="²"/>
            </a:pPr>
            <a:r>
              <a:rPr lang="th-TH" sz="2800" dirty="0" smtClean="0"/>
              <a:t>ผู้รับบริการของเราเป็นคนทั้งภูมิภาคอาเซียน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th-TH" sz="2800" dirty="0" smtClean="0"/>
              <a:t>การปรับการทำงานให้สอดคล้องกับผู้รับบริการ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th-TH" sz="2800" dirty="0" smtClean="0"/>
              <a:t>เน้นการทำงานเชิงรุก เพื่อส่งเสริมการได้ประโยชน์</a:t>
            </a:r>
            <a:r>
              <a:rPr lang="th-TH" sz="2800" dirty="0" smtClean="0"/>
              <a:t>ของ                    คน</a:t>
            </a:r>
            <a:r>
              <a:rPr lang="th-TH" sz="2800" dirty="0" smtClean="0"/>
              <a:t>ไทย และสังคมไทย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th-TH" sz="2800" dirty="0" smtClean="0"/>
              <a:t>ป้องกันผลกระทบเชิงลบที่อาจเกิดต่อสังคมและคนไทย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1204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 smtClean="0"/>
              <a:t>การเตรียมพร้อมของเจ้าหน้าที่รัฐ (ต่อ)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th-TH" sz="3200" dirty="0" smtClean="0"/>
              <a:t>ปรับทัศนคติ</a:t>
            </a:r>
          </a:p>
          <a:p>
            <a:pPr lvl="1">
              <a:lnSpc>
                <a:spcPct val="120000"/>
              </a:lnSpc>
              <a:buFont typeface="Wingdings" charset="2"/>
              <a:buChar char="²"/>
            </a:pPr>
            <a:r>
              <a:rPr lang="th-TH" sz="3200" dirty="0" smtClean="0"/>
              <a:t> </a:t>
            </a:r>
            <a:r>
              <a:rPr lang="th-TH" sz="3200" b="1" dirty="0" smtClean="0"/>
              <a:t>“ไทยไม่ใช่ศูนย์กลางของโลก”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th-TH" sz="3200" dirty="0" smtClean="0"/>
              <a:t>ลืมประวัติศาสตร์อันโหดร้าย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th-TH" sz="3200" dirty="0"/>
              <a:t>เปิดใจยอมรับต่อเพื่อนบ้าน มองเพื่อนบ้านเป็นมนุษย์เหมือน</a:t>
            </a:r>
            <a:r>
              <a:rPr lang="th-TH" sz="3200" dirty="0" smtClean="0"/>
              <a:t>เรา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744484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145_slide">
  <a:themeElements>
    <a:clrScheme name="Office Theme 2">
      <a:dk1>
        <a:srgbClr val="000000"/>
      </a:dk1>
      <a:lt1>
        <a:srgbClr val="FFFF33"/>
      </a:lt1>
      <a:dk2>
        <a:srgbClr val="000000"/>
      </a:dk2>
      <a:lt2>
        <a:srgbClr val="CCCCCC"/>
      </a:lt2>
      <a:accent1>
        <a:srgbClr val="997A00"/>
      </a:accent1>
      <a:accent2>
        <a:srgbClr val="567300"/>
      </a:accent2>
      <a:accent3>
        <a:srgbClr val="FFFFAD"/>
      </a:accent3>
      <a:accent4>
        <a:srgbClr val="000000"/>
      </a:accent4>
      <a:accent5>
        <a:srgbClr val="CABEAA"/>
      </a:accent5>
      <a:accent6>
        <a:srgbClr val="4D6800"/>
      </a:accent6>
      <a:hlink>
        <a:srgbClr val="805719"/>
      </a:hlink>
      <a:folHlink>
        <a:srgbClr val="616100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33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807301"/>
        </a:accent2>
        <a:accent3>
          <a:srgbClr val="FFFFAD"/>
        </a:accent3>
        <a:accent4>
          <a:srgbClr val="000000"/>
        </a:accent4>
        <a:accent5>
          <a:srgbClr val="C5C5AA"/>
        </a:accent5>
        <a:accent6>
          <a:srgbClr val="736801"/>
        </a:accent6>
        <a:hlink>
          <a:srgbClr val="666400"/>
        </a:hlink>
        <a:folHlink>
          <a:srgbClr val="6657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33"/>
        </a:lt1>
        <a:dk2>
          <a:srgbClr val="000000"/>
        </a:dk2>
        <a:lt2>
          <a:srgbClr val="CCCCCC"/>
        </a:lt2>
        <a:accent1>
          <a:srgbClr val="997A00"/>
        </a:accent1>
        <a:accent2>
          <a:srgbClr val="567300"/>
        </a:accent2>
        <a:accent3>
          <a:srgbClr val="FFFFAD"/>
        </a:accent3>
        <a:accent4>
          <a:srgbClr val="000000"/>
        </a:accent4>
        <a:accent5>
          <a:srgbClr val="CABEAA"/>
        </a:accent5>
        <a:accent6>
          <a:srgbClr val="4D6800"/>
        </a:accent6>
        <a:hlink>
          <a:srgbClr val="805719"/>
        </a:hlink>
        <a:folHlink>
          <a:srgbClr val="61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33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666600"/>
        </a:accent2>
        <a:accent3>
          <a:srgbClr val="FFFFAD"/>
        </a:accent3>
        <a:accent4>
          <a:srgbClr val="000000"/>
        </a:accent4>
        <a:accent5>
          <a:srgbClr val="CAB0B0"/>
        </a:accent5>
        <a:accent6>
          <a:srgbClr val="5C5C00"/>
        </a:accent6>
        <a:hlink>
          <a:srgbClr val="733458"/>
        </a:hlink>
        <a:folHlink>
          <a:srgbClr val="4A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33"/>
        </a:lt1>
        <a:dk2>
          <a:srgbClr val="000000"/>
        </a:dk2>
        <a:lt2>
          <a:srgbClr val="CCCCCC"/>
        </a:lt2>
        <a:accent1>
          <a:srgbClr val="407080"/>
        </a:accent1>
        <a:accent2>
          <a:srgbClr val="8C5631"/>
        </a:accent2>
        <a:accent3>
          <a:srgbClr val="FFFFAD"/>
        </a:accent3>
        <a:accent4>
          <a:srgbClr val="000000"/>
        </a:accent4>
        <a:accent5>
          <a:srgbClr val="AFBBC0"/>
        </a:accent5>
        <a:accent6>
          <a:srgbClr val="7E4D2B"/>
        </a:accent6>
        <a:hlink>
          <a:srgbClr val="583D66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807301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736801"/>
        </a:accent6>
        <a:hlink>
          <a:srgbClr val="666400"/>
        </a:hlink>
        <a:folHlink>
          <a:srgbClr val="6657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7A00"/>
        </a:accent1>
        <a:accent2>
          <a:srgbClr val="567300"/>
        </a:accent2>
        <a:accent3>
          <a:srgbClr val="FFFFFF"/>
        </a:accent3>
        <a:accent4>
          <a:srgbClr val="000000"/>
        </a:accent4>
        <a:accent5>
          <a:srgbClr val="CABEAA"/>
        </a:accent5>
        <a:accent6>
          <a:srgbClr val="4D6800"/>
        </a:accent6>
        <a:hlink>
          <a:srgbClr val="805719"/>
        </a:hlink>
        <a:folHlink>
          <a:srgbClr val="61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666600"/>
        </a:accent2>
        <a:accent3>
          <a:srgbClr val="FFFFFF"/>
        </a:accent3>
        <a:accent4>
          <a:srgbClr val="000000"/>
        </a:accent4>
        <a:accent5>
          <a:srgbClr val="CAB0B0"/>
        </a:accent5>
        <a:accent6>
          <a:srgbClr val="5C5C00"/>
        </a:accent6>
        <a:hlink>
          <a:srgbClr val="733458"/>
        </a:hlink>
        <a:folHlink>
          <a:srgbClr val="4A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7080"/>
        </a:accent1>
        <a:accent2>
          <a:srgbClr val="8C5631"/>
        </a:accent2>
        <a:accent3>
          <a:srgbClr val="FFFFFF"/>
        </a:accent3>
        <a:accent4>
          <a:srgbClr val="000000"/>
        </a:accent4>
        <a:accent5>
          <a:srgbClr val="AFBBC0"/>
        </a:accent5>
        <a:accent6>
          <a:srgbClr val="7E4D2B"/>
        </a:accent6>
        <a:hlink>
          <a:srgbClr val="583D66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33"/>
      </a:lt1>
      <a:dk2>
        <a:srgbClr val="000000"/>
      </a:dk2>
      <a:lt2>
        <a:srgbClr val="CCCCCC"/>
      </a:lt2>
      <a:accent1>
        <a:srgbClr val="997A00"/>
      </a:accent1>
      <a:accent2>
        <a:srgbClr val="567300"/>
      </a:accent2>
      <a:accent3>
        <a:srgbClr val="FFFFAD"/>
      </a:accent3>
      <a:accent4>
        <a:srgbClr val="000000"/>
      </a:accent4>
      <a:accent5>
        <a:srgbClr val="CABEAA"/>
      </a:accent5>
      <a:accent6>
        <a:srgbClr val="4D6800"/>
      </a:accent6>
      <a:hlink>
        <a:srgbClr val="805719"/>
      </a:hlink>
      <a:folHlink>
        <a:srgbClr val="6161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33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807301"/>
        </a:accent2>
        <a:accent3>
          <a:srgbClr val="FFFFAD"/>
        </a:accent3>
        <a:accent4>
          <a:srgbClr val="000000"/>
        </a:accent4>
        <a:accent5>
          <a:srgbClr val="C5C5AA"/>
        </a:accent5>
        <a:accent6>
          <a:srgbClr val="736801"/>
        </a:accent6>
        <a:hlink>
          <a:srgbClr val="666400"/>
        </a:hlink>
        <a:folHlink>
          <a:srgbClr val="6657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33"/>
        </a:lt1>
        <a:dk2>
          <a:srgbClr val="000000"/>
        </a:dk2>
        <a:lt2>
          <a:srgbClr val="CCCCCC"/>
        </a:lt2>
        <a:accent1>
          <a:srgbClr val="997A00"/>
        </a:accent1>
        <a:accent2>
          <a:srgbClr val="567300"/>
        </a:accent2>
        <a:accent3>
          <a:srgbClr val="FFFFAD"/>
        </a:accent3>
        <a:accent4>
          <a:srgbClr val="000000"/>
        </a:accent4>
        <a:accent5>
          <a:srgbClr val="CABEAA"/>
        </a:accent5>
        <a:accent6>
          <a:srgbClr val="4D6800"/>
        </a:accent6>
        <a:hlink>
          <a:srgbClr val="805719"/>
        </a:hlink>
        <a:folHlink>
          <a:srgbClr val="61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33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666600"/>
        </a:accent2>
        <a:accent3>
          <a:srgbClr val="FFFFAD"/>
        </a:accent3>
        <a:accent4>
          <a:srgbClr val="000000"/>
        </a:accent4>
        <a:accent5>
          <a:srgbClr val="CAB0B0"/>
        </a:accent5>
        <a:accent6>
          <a:srgbClr val="5C5C00"/>
        </a:accent6>
        <a:hlink>
          <a:srgbClr val="733458"/>
        </a:hlink>
        <a:folHlink>
          <a:srgbClr val="4A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33"/>
        </a:lt1>
        <a:dk2>
          <a:srgbClr val="000000"/>
        </a:dk2>
        <a:lt2>
          <a:srgbClr val="CCCCCC"/>
        </a:lt2>
        <a:accent1>
          <a:srgbClr val="407080"/>
        </a:accent1>
        <a:accent2>
          <a:srgbClr val="8C5631"/>
        </a:accent2>
        <a:accent3>
          <a:srgbClr val="FFFFAD"/>
        </a:accent3>
        <a:accent4>
          <a:srgbClr val="000000"/>
        </a:accent4>
        <a:accent5>
          <a:srgbClr val="AFBBC0"/>
        </a:accent5>
        <a:accent6>
          <a:srgbClr val="7E4D2B"/>
        </a:accent6>
        <a:hlink>
          <a:srgbClr val="583D66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807301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736801"/>
        </a:accent6>
        <a:hlink>
          <a:srgbClr val="666400"/>
        </a:hlink>
        <a:folHlink>
          <a:srgbClr val="6657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7A00"/>
        </a:accent1>
        <a:accent2>
          <a:srgbClr val="567300"/>
        </a:accent2>
        <a:accent3>
          <a:srgbClr val="FFFFFF"/>
        </a:accent3>
        <a:accent4>
          <a:srgbClr val="000000"/>
        </a:accent4>
        <a:accent5>
          <a:srgbClr val="CABEAA"/>
        </a:accent5>
        <a:accent6>
          <a:srgbClr val="4D6800"/>
        </a:accent6>
        <a:hlink>
          <a:srgbClr val="805719"/>
        </a:hlink>
        <a:folHlink>
          <a:srgbClr val="61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666600"/>
        </a:accent2>
        <a:accent3>
          <a:srgbClr val="FFFFFF"/>
        </a:accent3>
        <a:accent4>
          <a:srgbClr val="000000"/>
        </a:accent4>
        <a:accent5>
          <a:srgbClr val="CAB0B0"/>
        </a:accent5>
        <a:accent6>
          <a:srgbClr val="5C5C00"/>
        </a:accent6>
        <a:hlink>
          <a:srgbClr val="733458"/>
        </a:hlink>
        <a:folHlink>
          <a:srgbClr val="4A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7080"/>
        </a:accent1>
        <a:accent2>
          <a:srgbClr val="8C5631"/>
        </a:accent2>
        <a:accent3>
          <a:srgbClr val="FFFFFF"/>
        </a:accent3>
        <a:accent4>
          <a:srgbClr val="000000"/>
        </a:accent4>
        <a:accent5>
          <a:srgbClr val="AFBBC0"/>
        </a:accent5>
        <a:accent6>
          <a:srgbClr val="7E4D2B"/>
        </a:accent6>
        <a:hlink>
          <a:srgbClr val="583D66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ind_4145_slide.pot</Template>
  <TotalTime>716</TotalTime>
  <Words>1294</Words>
  <Application>Microsoft Office PowerPoint</Application>
  <PresentationFormat>On-screen Show (4:3)</PresentationFormat>
  <Paragraphs>209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ind_4145_slide</vt:lpstr>
      <vt:lpstr>1_Default Design</vt:lpstr>
      <vt:lpstr>ประชาสังคมและ วัฒนธรรมอาเซียน</vt:lpstr>
      <vt:lpstr>PowerPoint Presentation</vt:lpstr>
      <vt:lpstr>ประชาสังคมและวัฒนธรรมของกลุ่มประเทศอาเซียน (ASEAN Socio-Cultural Community : ASCC)</vt:lpstr>
      <vt:lpstr>กรอบความร่วมมือตามแผนฯ</vt:lpstr>
      <vt:lpstr>กรอบความร่วมมือตามแผนฯ</vt:lpstr>
      <vt:lpstr>กรอบความร่วมมือตามแผนฯ</vt:lpstr>
      <vt:lpstr>กรอบความร่วมมือตามแผนฯ</vt:lpstr>
      <vt:lpstr>การเตรียมความพร้อมของเจ้าหน้าที่รัฐ</vt:lpstr>
      <vt:lpstr>การเตรียมพร้อมของเจ้าหน้าที่รัฐ (ต่อ)</vt:lpstr>
      <vt:lpstr>มรดกโลก</vt:lpstr>
      <vt:lpstr>PowerPoint Presentation</vt:lpstr>
      <vt:lpstr>วัฒนธรรมร่วมในภูมิภาคอาเซียน</vt:lpstr>
      <vt:lpstr>ชาติพันธุ์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วัฒนธรรมย่อยในแต่ละประเทศสมาชิก</vt:lpstr>
      <vt:lpstr>ความมั่งคั่งของประเทศในอาเซียน</vt:lpstr>
      <vt:lpstr>พลเมืองอาเซียน</vt:lpstr>
      <vt:lpstr>ปัญหาทักษะแรงงานฝีมือไทย</vt:lpstr>
      <vt:lpstr>การพัฒนาทักษะในการปฏิสัมพันธ์กับผู้อื่น</vt:lpstr>
      <vt:lpstr>การพัฒนาด้านจรรยาบรรณ</vt:lpstr>
      <vt:lpstr>สถานการณ์ด้านสาธารณสุข</vt:lpstr>
      <vt:lpstr>สถานการณ์ด้านความมั่นคง</vt:lpstr>
      <vt:lpstr>สถานการณ์การท่องเที่ยวและการบริโภคสินค้าไทย</vt:lpstr>
      <vt:lpstr>กิจกรรมกลุ่ม</vt:lpstr>
      <vt:lpstr>PowerPoint Presentation</vt:lpstr>
      <vt:lpstr>สวัสดีปีใหม่</vt:lpstr>
    </vt:vector>
  </TitlesOfParts>
  <Company>Indezine.com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Indezine Template</dc:title>
  <dc:creator>Geetesh Bajaj</dc:creator>
  <cp:lastModifiedBy>admin</cp:lastModifiedBy>
  <cp:revision>119</cp:revision>
  <dcterms:created xsi:type="dcterms:W3CDTF">2006-02-15T08:18:11Z</dcterms:created>
  <dcterms:modified xsi:type="dcterms:W3CDTF">2014-12-25T10:17:47Z</dcterms:modified>
</cp:coreProperties>
</file>